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notesMasterIdLst>
    <p:notesMasterId r:id="rId46"/>
  </p:notesMasterIdLst>
  <p:handoutMasterIdLst>
    <p:handoutMasterId r:id="rId47"/>
  </p:handoutMasterIdLst>
  <p:sldIdLst>
    <p:sldId id="345" r:id="rId2"/>
    <p:sldId id="435" r:id="rId3"/>
    <p:sldId id="436" r:id="rId4"/>
    <p:sldId id="391" r:id="rId5"/>
    <p:sldId id="389" r:id="rId6"/>
    <p:sldId id="390" r:id="rId7"/>
    <p:sldId id="423" r:id="rId8"/>
    <p:sldId id="441" r:id="rId9"/>
    <p:sldId id="392" r:id="rId10"/>
    <p:sldId id="440" r:id="rId11"/>
    <p:sldId id="394" r:id="rId12"/>
    <p:sldId id="395" r:id="rId13"/>
    <p:sldId id="396" r:id="rId14"/>
    <p:sldId id="447" r:id="rId15"/>
    <p:sldId id="432" r:id="rId16"/>
    <p:sldId id="397" r:id="rId17"/>
    <p:sldId id="398" r:id="rId18"/>
    <p:sldId id="426" r:id="rId19"/>
    <p:sldId id="400" r:id="rId20"/>
    <p:sldId id="401" r:id="rId21"/>
    <p:sldId id="402" r:id="rId22"/>
    <p:sldId id="403" r:id="rId23"/>
    <p:sldId id="404" r:id="rId24"/>
    <p:sldId id="405" r:id="rId25"/>
    <p:sldId id="406" r:id="rId26"/>
    <p:sldId id="409" r:id="rId27"/>
    <p:sldId id="410" r:id="rId28"/>
    <p:sldId id="411" r:id="rId29"/>
    <p:sldId id="445" r:id="rId30"/>
    <p:sldId id="420" r:id="rId31"/>
    <p:sldId id="413" r:id="rId32"/>
    <p:sldId id="414" r:id="rId33"/>
    <p:sldId id="415" r:id="rId34"/>
    <p:sldId id="442" r:id="rId35"/>
    <p:sldId id="416" r:id="rId36"/>
    <p:sldId id="443" r:id="rId37"/>
    <p:sldId id="417" r:id="rId38"/>
    <p:sldId id="430" r:id="rId39"/>
    <p:sldId id="370" r:id="rId40"/>
    <p:sldId id="375" r:id="rId41"/>
    <p:sldId id="376" r:id="rId42"/>
    <p:sldId id="377" r:id="rId43"/>
    <p:sldId id="378" r:id="rId44"/>
    <p:sldId id="365" r:id="rId45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0A4D"/>
    <a:srgbClr val="2C827E"/>
    <a:srgbClr val="A50021"/>
    <a:srgbClr val="008080"/>
    <a:srgbClr val="0000FF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50" autoAdjust="0"/>
    <p:restoredTop sz="85340" autoAdjust="0"/>
  </p:normalViewPr>
  <p:slideViewPr>
    <p:cSldViewPr snapToGrid="0">
      <p:cViewPr varScale="1">
        <p:scale>
          <a:sx n="90" d="100"/>
          <a:sy n="90" d="100"/>
        </p:scale>
        <p:origin x="-3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9127F32-CFC9-4475-94D2-39EDE9915EAD}" type="datetimeFigureOut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AB2573E-805A-4312-918E-B8C74A88F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876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7DA2C65-44BC-47FD-B53A-25B1632AE9A3}" type="datetimeFigureOut">
              <a:rPr lang="en-US"/>
              <a:pPr>
                <a:defRPr/>
              </a:pPr>
              <a:t>2/12/2015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6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58E36FC-CDCC-4659-8549-3A333D721D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848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85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185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772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772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5748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586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BTW, on the diagnostic</a:t>
            </a:r>
            <a:r>
              <a:rPr lang="en-US" baseline="0" dirty="0" smtClean="0"/>
              <a:t> assessment,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3850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897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3779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016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Watch</a:t>
            </a:r>
            <a:r>
              <a:rPr lang="en-US" baseline="0" dirty="0" smtClean="0"/>
              <a:t> the videos at this point and explore the packets. Choose 3 target students, one advanced, one on grade level, one who is struggling, and find an activity for each of them.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36EC85-FFA1-41C2-BFBD-B868A4424FA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296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7227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Focus on a single number throughout the session (e.g. different combination to 7). Also do “missing part” activities.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E7A256-9F56-4355-842A-CDE54932F0E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398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Benjamin’s video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BE41FF-E7A1-4EFC-ACF1-6440E390BD5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2775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0380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Count off 1 to 6. Rearrange tables</a:t>
            </a:r>
            <a:r>
              <a:rPr lang="en-US" baseline="0" dirty="0" smtClean="0"/>
              <a:t> by those numbers. Group by pairs, one the teacher, one the student.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36EC85-FFA1-41C2-BFBD-B868A4424FA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912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5528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942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about the games we play…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590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54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Responsive teaching: </a:t>
            </a:r>
            <a:r>
              <a:rPr lang="en-US" baseline="0" dirty="0" smtClean="0"/>
              <a:t>learn to recognize where students are now in order to help move them forward.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36EC85-FFA1-41C2-BFBD-B868A4424FA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6358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9931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39998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recap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69697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8373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74070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75512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92772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24514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3756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824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0248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Use CCSS critical areas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83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videos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8E36FC-CDCC-4659-8549-3A333D721D5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11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4B9B3-06AF-4763-94B1-B11E962D9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F6794-2059-4740-8FFF-27BB61BEDED8}" type="datetimeFigureOut">
              <a:rPr lang="en-US"/>
              <a:pPr>
                <a:defRPr/>
              </a:pPr>
              <a:t>2/12/2015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F7C2E-87B2-47B7-878B-8936EBE223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4DA0B-9E22-44C1-AE59-E8319C753F1B}" type="datetimeFigureOut">
              <a:rPr lang="en-US"/>
              <a:pPr>
                <a:defRPr/>
              </a:pPr>
              <a:t>2/12/2015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05123-4007-433F-A340-C777BA3F2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C5CBC-C7ED-47E1-B8D2-E80739420A90}" type="datetimeFigureOut">
              <a:rPr lang="en-US"/>
              <a:pPr>
                <a:defRPr/>
              </a:pPr>
              <a:t>2/12/2015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C1466-F058-43A7-B0B0-7A121B14A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BF1ED-4AAA-4495-A11A-A7B31A5BFAB5}" type="datetimeFigureOut">
              <a:rPr lang="en-US"/>
              <a:pPr>
                <a:defRPr/>
              </a:pPr>
              <a:t>2/12/2015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D2C14-7FCE-467A-99ED-92BCEBE772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574E9-D425-48C8-81C2-FC23A6E7EB60}" type="datetimeFigureOut">
              <a:rPr lang="en-US"/>
              <a:pPr>
                <a:defRPr/>
              </a:pPr>
              <a:t>2/12/2015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0A291-0869-4D91-AD30-3A19E82BB7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17F84-7D74-4CDC-90E8-D00BFCDD9B54}" type="datetimeFigureOut">
              <a:rPr lang="en-US"/>
              <a:pPr>
                <a:defRPr/>
              </a:pPr>
              <a:t>2/12/2015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3D528-0F55-43A6-A85F-EC5346AA4D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3D7C0-946C-4603-8933-DF0FC454BF59}" type="datetimeFigureOut">
              <a:rPr lang="en-US"/>
              <a:pPr>
                <a:defRPr/>
              </a:pPr>
              <a:t>2/12/2015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77CCF-BAF0-4622-B03F-E346433623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01B54-6805-4486-92DA-CA19F1BD08FC}" type="datetimeFigureOut">
              <a:rPr lang="en-US"/>
              <a:pPr>
                <a:defRPr/>
              </a:pPr>
              <a:t>2/12/2015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81C99-9150-4145-A07D-C62BEA3C23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8F0D4-2E3B-4A06-AAED-C0418EF312AE}" type="datetimeFigureOut">
              <a:rPr lang="en-US"/>
              <a:pPr>
                <a:defRPr/>
              </a:pPr>
              <a:t>2/12/2015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6A141-B14C-4E5D-AA69-24A3EEFEAD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A5787-A8D3-4385-8C18-0DF6783BBF01}" type="datetimeFigureOut">
              <a:rPr lang="en-US"/>
              <a:pPr>
                <a:defRPr/>
              </a:pPr>
              <a:t>2/12/2015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1F51B-064F-4B12-94FD-5BEA0CA20E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97306-ADC6-4697-B125-6DDBB06747EC}" type="datetimeFigureOut">
              <a:rPr lang="en-US"/>
              <a:pPr>
                <a:defRPr/>
              </a:pPr>
              <a:t>2/12/2015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F7441EF-C87A-484F-8732-EB5CBF5945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94A4F181-8864-4774-9EC7-EFF3779AA6FE}" type="datetimeFigureOut">
              <a:rPr lang="en-US"/>
              <a:pPr>
                <a:defRPr/>
              </a:pPr>
              <a:t>2/12/2015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18" r:id="rId2"/>
    <p:sldLayoutId id="2147483817" r:id="rId3"/>
    <p:sldLayoutId id="2147483816" r:id="rId4"/>
    <p:sldLayoutId id="2147483815" r:id="rId5"/>
    <p:sldLayoutId id="2147483814" r:id="rId6"/>
    <p:sldLayoutId id="2147483813" r:id="rId7"/>
    <p:sldLayoutId id="2147483812" r:id="rId8"/>
    <p:sldLayoutId id="2147483811" r:id="rId9"/>
    <p:sldLayoutId id="2147483810" r:id="rId10"/>
    <p:sldLayoutId id="214748380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lementary-math-resources.wiki.inghamisd.org/K-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achingchannel.org/videos/pre-k-math-lesson?fd=1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lluminations.nctm.org/LessonDetail.aspx?id=U147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eachingchannel.org/videos/visualizing-number-combination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orgiastandards.org/Common-Core/Pages/Math-K-5.aspx" TargetMode="External"/><Relationship Id="rId7" Type="http://schemas.openxmlformats.org/officeDocument/2006/relationships/image" Target="../media/image5.jpg"/><Relationship Id="rId2" Type="http://schemas.openxmlformats.org/officeDocument/2006/relationships/hyperlink" Target="http://elementary-math-resources.wiki.inghamisd.org/hom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hyperlink" Target="http://www.engageny.org/resource/kindergarten-mathematics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lementary-math-resources.wiki.inghamisd.org/K-1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achingchannel.org/videos/popsicle-stick-math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achingchannel.org/videos/kindergarten-counting-cardinality-lesson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eachingchannel.org/videos/skip-counting-with-kindergarteners" TargetMode="External"/><Relationship Id="rId4" Type="http://schemas.openxmlformats.org/officeDocument/2006/relationships/hyperlink" Target="https://www.teachingchannel.org/videos/counting-by-ten-lesson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blakeslee-math-resources.wikispaces.com/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Big Ideas about K-1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0644"/>
            <a:ext cx="7620000" cy="4680155"/>
          </a:xfrm>
        </p:spPr>
        <p:txBody>
          <a:bodyPr/>
          <a:lstStyle/>
          <a:p>
            <a:pPr marL="525463" indent="-457200" eaLnBrk="1" hangingPunct="1">
              <a:spcAft>
                <a:spcPts val="600"/>
              </a:spcAft>
              <a:buFont typeface="Cambria" pitchFamily="18" charset="0"/>
              <a:buAutoNum type="arabicParenR"/>
            </a:pPr>
            <a:r>
              <a:rPr lang="en-US" sz="2400" dirty="0" smtClean="0"/>
              <a:t>What children learn in K and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grade is a foundation for all other mathematics.</a:t>
            </a:r>
          </a:p>
          <a:p>
            <a:pPr marL="525463" indent="-457200" eaLnBrk="1" hangingPunct="1">
              <a:spcAft>
                <a:spcPts val="600"/>
              </a:spcAft>
              <a:buFont typeface="Cambria" pitchFamily="18" charset="0"/>
              <a:buAutoNum type="arabicParenR"/>
            </a:pPr>
            <a:r>
              <a:rPr lang="en-US" sz="2400" dirty="0" smtClean="0"/>
              <a:t>Early number concepts lead to addition and subtraction fluency.</a:t>
            </a:r>
          </a:p>
          <a:p>
            <a:pPr marL="525463" indent="-457200" eaLnBrk="1" hangingPunct="1">
              <a:spcAft>
                <a:spcPts val="600"/>
              </a:spcAft>
              <a:buFont typeface="Cambria" pitchFamily="18" charset="0"/>
              <a:buAutoNum type="arabicParenR"/>
            </a:pPr>
            <a:r>
              <a:rPr lang="en-US" sz="2400" dirty="0" smtClean="0"/>
              <a:t>Common Core is a clear outline of learning expectations.</a:t>
            </a:r>
          </a:p>
          <a:p>
            <a:pPr marL="525463" indent="-457200" eaLnBrk="1" hangingPunct="1">
              <a:spcAft>
                <a:spcPts val="600"/>
              </a:spcAft>
              <a:buFont typeface="Cambria" pitchFamily="18" charset="0"/>
              <a:buAutoNum type="arabicParenR"/>
            </a:pPr>
            <a:r>
              <a:rPr lang="en-US" sz="2400" dirty="0" smtClean="0"/>
              <a:t>Great resources are available for early numeracy activities.</a:t>
            </a:r>
          </a:p>
          <a:p>
            <a:pPr marL="525463" indent="-457200" eaLnBrk="1" hangingPunct="1">
              <a:spcAft>
                <a:spcPts val="600"/>
              </a:spcAft>
              <a:buFont typeface="Cambria" pitchFamily="18" charset="0"/>
              <a:buAutoNum type="arabicParenR"/>
            </a:pPr>
            <a:r>
              <a:rPr lang="en-US" sz="2400" dirty="0" smtClean="0"/>
              <a:t>Diagnostic assessments can help students who are behind their classmates.</a:t>
            </a:r>
          </a:p>
        </p:txBody>
      </p:sp>
      <p:pic>
        <p:nvPicPr>
          <p:cNvPr id="4" name="Picture 2" descr="C:\Users\tblakesl\AppData\Local\Microsoft\Windows\Temporary Internet Files\Content.IE5\DI8PWD25\MC9001302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465" y="0"/>
            <a:ext cx="1779637" cy="163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cap="none" dirty="0" smtClean="0">
                <a:ln>
                  <a:noFill/>
                </a:ln>
              </a:rPr>
              <a:t>The End Goal: Strategies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00200"/>
            <a:ext cx="5244324" cy="3886200"/>
          </a:xfrm>
        </p:spPr>
      </p:pic>
      <p:sp>
        <p:nvSpPr>
          <p:cNvPr id="2" name="TextBox 1"/>
          <p:cNvSpPr txBox="1"/>
          <p:nvPr/>
        </p:nvSpPr>
        <p:spPr>
          <a:xfrm>
            <a:off x="616688" y="5794744"/>
            <a:ext cx="7102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 from Children’s Mathematics: Cognitively Guided Instruction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58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More, less, and same</a:t>
            </a:r>
            <a:endParaRPr lang="en-US" dirty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dirty="0" smtClean="0"/>
              <a:t>Entering kindergarten children can most always pick the set that is </a:t>
            </a:r>
            <a:r>
              <a:rPr lang="en-US" i="1" dirty="0" smtClean="0"/>
              <a:t>more.</a:t>
            </a:r>
          </a:p>
          <a:p>
            <a:pPr eaLnBrk="1" hangingPunct="1">
              <a:spcAft>
                <a:spcPts val="600"/>
              </a:spcAft>
            </a:pPr>
            <a:r>
              <a:rPr lang="en-US" dirty="0" smtClean="0"/>
              <a:t>Although the concept of </a:t>
            </a:r>
            <a:r>
              <a:rPr lang="en-US" i="1" dirty="0" smtClean="0"/>
              <a:t>less</a:t>
            </a:r>
            <a:r>
              <a:rPr lang="en-US" dirty="0" smtClean="0"/>
              <a:t> is logically equivalent to </a:t>
            </a:r>
            <a:r>
              <a:rPr lang="en-US" i="1" dirty="0" smtClean="0"/>
              <a:t>more</a:t>
            </a:r>
            <a:r>
              <a:rPr lang="en-US" dirty="0" smtClean="0"/>
              <a:t>, the word “less” is often more difficult for children than “more.”</a:t>
            </a:r>
          </a:p>
          <a:p>
            <a:pPr eaLnBrk="1" hangingPunct="1"/>
            <a:r>
              <a:rPr lang="en-US" dirty="0" smtClean="0"/>
              <a:t>Whenever you ask “Which is more,” also ask “Which is less.”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6259512"/>
            <a:ext cx="1698625" cy="3698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Activities 1 &amp; 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312" y="4544306"/>
            <a:ext cx="1689770" cy="21663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60731" y="5029200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Elementary Math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49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C</a:t>
            </a:r>
            <a:r>
              <a:rPr lang="en-US" dirty="0" smtClean="0"/>
              <a:t>ounting</a:t>
            </a: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Counting</a:t>
            </a:r>
            <a:r>
              <a:rPr lang="en-US" dirty="0" smtClean="0"/>
              <a:t> tells how many things are in a set. When counting a set of objects, the last word in the counting sequence names the quantity for that set.</a:t>
            </a:r>
          </a:p>
          <a:p>
            <a:pPr eaLnBrk="1" hangingPunct="1"/>
            <a:r>
              <a:rPr lang="en-US" dirty="0" smtClean="0"/>
              <a:t>Children will learn how to count before they understand that the last count word indicates the </a:t>
            </a:r>
            <a:r>
              <a:rPr lang="en-US" i="1" dirty="0" smtClean="0"/>
              <a:t>amount</a:t>
            </a:r>
            <a:r>
              <a:rPr lang="en-US" dirty="0" smtClean="0"/>
              <a:t> of the set. </a:t>
            </a:r>
            <a:br>
              <a:rPr lang="en-US" dirty="0" smtClean="0"/>
            </a:br>
            <a:r>
              <a:rPr lang="en-US" dirty="0" smtClean="0"/>
              <a:t>(the cardinality principle)</a:t>
            </a:r>
          </a:p>
          <a:p>
            <a:pPr eaLnBrk="1" hangingPunct="1"/>
            <a:r>
              <a:rPr lang="en-US" dirty="0" smtClean="0"/>
              <a:t>Resources: 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Let’s Count: Learning Numbers in Meaningful Ways</a:t>
            </a:r>
            <a:r>
              <a:rPr lang="en-US" dirty="0" smtClean="0"/>
              <a:t> (T.C.)</a:t>
            </a:r>
            <a:br>
              <a:rPr lang="en-US" dirty="0" smtClean="0"/>
            </a:br>
            <a:r>
              <a:rPr lang="en-US" dirty="0" smtClean="0"/>
              <a:t>Illuminations </a:t>
            </a:r>
            <a:r>
              <a:rPr lang="en-US" dirty="0" smtClean="0">
                <a:hlinkClick r:id="rId4"/>
              </a:rPr>
              <a:t>Let’s Count to 10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914400" y="6259512"/>
            <a:ext cx="1698625" cy="3698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Activities 3 &amp; 4</a:t>
            </a:r>
          </a:p>
        </p:txBody>
      </p:sp>
    </p:spTree>
    <p:extLst>
      <p:ext uri="{BB962C8B-B14F-4D97-AF65-F5344CB8AC3E}">
        <p14:creationId xmlns:p14="http://schemas.microsoft.com/office/powerpoint/2010/main" val="136011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Counting on and back</a:t>
            </a:r>
            <a:endParaRPr lang="en-US" dirty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Frequent short practice drills are recommended for children who have difficulty with this.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Number Talks Kindergarten video: </a:t>
            </a:r>
            <a:br>
              <a:rPr lang="en-US" dirty="0" smtClean="0"/>
            </a:br>
            <a:r>
              <a:rPr lang="en-US" dirty="0" smtClean="0"/>
              <a:t>Counting Book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6259512"/>
            <a:ext cx="1954213" cy="3698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Activities 5, 6 &amp; 7</a:t>
            </a:r>
          </a:p>
        </p:txBody>
      </p:sp>
      <p:pic>
        <p:nvPicPr>
          <p:cNvPr id="2050" name="Picture 2" descr="C:\Users\tblakesl\AppData\Local\Microsoft\Windows\Temporary Internet Files\Content.IE5\R74Z2RR4\MC90043265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36807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ecx.images-amazon.com/images/I/51RRNK0T9PL._SX258_PJlook-inside-v2,TopRight,1,0_SH20_BO1,204,203,200_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006" y="3679664"/>
            <a:ext cx="247650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643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Counting on and back</a:t>
            </a:r>
            <a:endParaRPr lang="en-US" dirty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Frequent short practice drills are recommended for children who have difficulty with this.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Number Talks Kindergarten video: </a:t>
            </a:r>
            <a:br>
              <a:rPr lang="en-US" dirty="0" smtClean="0"/>
            </a:br>
            <a:r>
              <a:rPr lang="en-US" dirty="0" smtClean="0"/>
              <a:t>Counting Book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6259512"/>
            <a:ext cx="1954213" cy="3698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Activities 5, 6 &amp; 7</a:t>
            </a:r>
          </a:p>
        </p:txBody>
      </p:sp>
      <p:pic>
        <p:nvPicPr>
          <p:cNvPr id="2050" name="Picture 2" descr="C:\Users\tblakesl\AppData\Local\Microsoft\Windows\Temporary Internet Files\Content.IE5\R74Z2RR4\MC90043265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36807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ecx.images-amazon.com/images/I/51RRNK0T9PL._SX258_PJlook-inside-v2,TopRight,1,0_SH20_BO1,204,203,200_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006" y="3679664"/>
            <a:ext cx="247650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266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Developing Number </a:t>
            </a:r>
            <a:r>
              <a:rPr lang="en-US" dirty="0" smtClean="0"/>
              <a:t>Concepts: Kathy </a:t>
            </a:r>
            <a:r>
              <a:rPr lang="en-US" dirty="0"/>
              <a:t>Richardson (golden</a:t>
            </a:r>
            <a:r>
              <a:rPr lang="en-US" dirty="0" smtClean="0"/>
              <a:t>)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Read the section on counting, pp. 2-11</a:t>
            </a:r>
          </a:p>
          <a:p>
            <a:r>
              <a:rPr lang="en-US" dirty="0" smtClean="0"/>
              <a:t>What difficulties have you found?</a:t>
            </a:r>
            <a:br>
              <a:rPr lang="en-US" dirty="0" smtClean="0"/>
            </a:br>
            <a:r>
              <a:rPr lang="en-US" dirty="0" smtClean="0"/>
              <a:t>What works for you?</a:t>
            </a:r>
            <a:br>
              <a:rPr lang="en-US" dirty="0" smtClean="0"/>
            </a:br>
            <a:r>
              <a:rPr lang="en-US" dirty="0" smtClean="0"/>
              <a:t>What new activities might you try?</a:t>
            </a:r>
          </a:p>
          <a:p>
            <a:r>
              <a:rPr lang="en-US" dirty="0" smtClean="0"/>
              <a:t>Partner pair/choose one/table talk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957" y="2789807"/>
            <a:ext cx="2476500" cy="32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89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 relationships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Numbers are related to each other through a variety of </a:t>
            </a:r>
            <a:r>
              <a:rPr lang="en-US" b="1" dirty="0"/>
              <a:t>number relationships</a:t>
            </a:r>
            <a:r>
              <a:rPr lang="en-US" dirty="0"/>
              <a:t>. The number 7, for example, is </a:t>
            </a:r>
            <a:endParaRPr lang="en-US" dirty="0" smtClean="0"/>
          </a:p>
          <a:p>
            <a:r>
              <a:rPr lang="en-US" dirty="0" smtClean="0"/>
              <a:t>more </a:t>
            </a:r>
            <a:r>
              <a:rPr lang="en-US" dirty="0"/>
              <a:t>than 4, less than 9, </a:t>
            </a:r>
            <a:endParaRPr lang="en-US" dirty="0" smtClean="0"/>
          </a:p>
          <a:p>
            <a:r>
              <a:rPr lang="en-US" dirty="0" smtClean="0"/>
              <a:t>composed </a:t>
            </a:r>
            <a:r>
              <a:rPr lang="en-US" dirty="0"/>
              <a:t>of 3 and 4 as well as 2 and 5, </a:t>
            </a:r>
            <a:endParaRPr lang="en-US" dirty="0" smtClean="0"/>
          </a:p>
          <a:p>
            <a:r>
              <a:rPr lang="en-US" dirty="0" smtClean="0"/>
              <a:t>is </a:t>
            </a:r>
            <a:r>
              <a:rPr lang="en-US" dirty="0"/>
              <a:t>three away from 10,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can be quickly recognized in several patterned arrangements of dots. </a:t>
            </a: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Number relationships for 7 further extend to an understanding of 17, 57 and 370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. Starting at 17, how many more are needed to make 20?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6000" contrast="64000"/>
                    </a14:imgEffect>
                  </a14:imgLayer>
                </a14:imgProps>
              </a:ext>
            </a:extLst>
          </a:blip>
          <a:srcRect l="4048" t="59514" r="21161" b="30183"/>
          <a:stretch/>
        </p:blipFill>
        <p:spPr bwMode="auto">
          <a:xfrm>
            <a:off x="3042744" y="5344511"/>
            <a:ext cx="4625065" cy="97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6399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Simon Says</a:t>
            </a:r>
            <a:endParaRPr lang="en-US" dirty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Simon says, Show six fingers.</a:t>
            </a:r>
          </a:p>
          <a:p>
            <a:pPr eaLnBrk="1" hangingPunct="1"/>
            <a:r>
              <a:rPr lang="en-US" smtClean="0"/>
              <a:t>Janice, tell us about the way you showed six fingers.</a:t>
            </a:r>
          </a:p>
          <a:p>
            <a:pPr eaLnBrk="1" hangingPunct="1"/>
            <a:r>
              <a:rPr lang="en-US" smtClean="0"/>
              <a:t>Peter, yours is different. Tell us about yours.</a:t>
            </a:r>
          </a:p>
          <a:p>
            <a:pPr eaLnBrk="1" hangingPunct="1"/>
            <a:r>
              <a:rPr lang="en-US" smtClean="0"/>
              <a:t>Does anyone have a different way to show six fingers?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Simon says, Show nine fingers.</a:t>
            </a:r>
          </a:p>
        </p:txBody>
      </p:sp>
    </p:spTree>
    <p:extLst>
      <p:ext uri="{BB962C8B-B14F-4D97-AF65-F5344CB8AC3E}">
        <p14:creationId xmlns:p14="http://schemas.microsoft.com/office/powerpoint/2010/main" val="340688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 relationships 1-10</a:t>
            </a:r>
          </a:p>
        </p:txBody>
      </p:sp>
      <p:pic>
        <p:nvPicPr>
          <p:cNvPr id="4" name="Picture 1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-10000" contrast="32000"/>
          </a:blip>
          <a:srcRect/>
          <a:stretch>
            <a:fillRect/>
          </a:stretch>
        </p:blipFill>
        <p:spPr bwMode="auto">
          <a:xfrm>
            <a:off x="685800" y="1752600"/>
            <a:ext cx="7073016" cy="364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14400" y="6259512"/>
            <a:ext cx="2082800" cy="3698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Activities 8, 9 &amp; 10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01178" y="5838092"/>
            <a:ext cx="3377848" cy="646331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ee the diagnostic assessment</a:t>
            </a:r>
            <a:br>
              <a:rPr lang="en-US" dirty="0" smtClean="0"/>
            </a:br>
            <a:r>
              <a:rPr lang="en-US" dirty="0" smtClean="0"/>
              <a:t>for a few dot patterns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2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7387" y="381000"/>
            <a:ext cx="4089400" cy="627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727560" y="2833635"/>
            <a:ext cx="2690160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3200" dirty="0" smtClean="0">
                <a:solidFill>
                  <a:srgbClr val="0070C0"/>
                </a:solidFill>
              </a:rPr>
              <a:t>Subitizing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See the Dot-card </a:t>
            </a:r>
            <a:br>
              <a:rPr lang="en-US" sz="2000" dirty="0" smtClean="0"/>
            </a:br>
            <a:r>
              <a:rPr lang="en-US" sz="2000" dirty="0" smtClean="0"/>
              <a:t>packet</a:t>
            </a:r>
          </a:p>
          <a:p>
            <a:r>
              <a:rPr lang="en-US" sz="3200" dirty="0" smtClean="0">
                <a:solidFill>
                  <a:srgbClr val="7030A0"/>
                </a:solidFill>
                <a:hlinkClick r:id="rId4"/>
              </a:rPr>
              <a:t>Quick Images</a:t>
            </a:r>
            <a:endParaRPr lang="en-US" sz="3200" dirty="0" smtClean="0">
              <a:solidFill>
                <a:srgbClr val="7030A0"/>
              </a:solidFill>
            </a:endParaRPr>
          </a:p>
          <a:p>
            <a:r>
              <a:rPr lang="en-US" sz="3200" dirty="0">
                <a:solidFill>
                  <a:srgbClr val="7030A0"/>
                </a:solidFill>
              </a:rPr>
              <a:t>Number Talks</a:t>
            </a:r>
          </a:p>
        </p:txBody>
      </p:sp>
    </p:spTree>
    <p:extLst>
      <p:ext uri="{BB962C8B-B14F-4D97-AF65-F5344CB8AC3E}">
        <p14:creationId xmlns:p14="http://schemas.microsoft.com/office/powerpoint/2010/main" val="153223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Counting – More/Less – Number Relationships</a:t>
            </a:r>
          </a:p>
          <a:p>
            <a:r>
              <a:rPr lang="en-US" dirty="0" smtClean="0"/>
              <a:t>Add/Subtract Situations – Strategies – Fluency</a:t>
            </a:r>
          </a:p>
          <a:p>
            <a:r>
              <a:rPr lang="en-US" dirty="0" smtClean="0"/>
              <a:t>Tens and Ones – Place Value – Multi-digit Operations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sz="800" dirty="0" smtClean="0"/>
          </a:p>
          <a:p>
            <a:r>
              <a:rPr lang="en-US" dirty="0" smtClean="0"/>
              <a:t>Van de </a:t>
            </a:r>
            <a:r>
              <a:rPr lang="en-US" dirty="0" err="1" smtClean="0"/>
              <a:t>Walle</a:t>
            </a:r>
            <a:r>
              <a:rPr lang="en-US" dirty="0" smtClean="0"/>
              <a:t> and </a:t>
            </a:r>
            <a:r>
              <a:rPr lang="en-US" dirty="0" err="1" smtClean="0"/>
              <a:t>Lovin</a:t>
            </a:r>
            <a:endParaRPr lang="en-US" dirty="0" smtClean="0"/>
          </a:p>
          <a:p>
            <a:r>
              <a:rPr lang="en-US" dirty="0" smtClean="0"/>
              <a:t>Kathy Richardson</a:t>
            </a:r>
          </a:p>
          <a:p>
            <a:r>
              <a:rPr lang="en-US" dirty="0" smtClean="0"/>
              <a:t>Grayson Wheatley</a:t>
            </a:r>
          </a:p>
          <a:p>
            <a:r>
              <a:rPr lang="en-US" dirty="0" smtClean="0">
                <a:hlinkClick r:id="rId2"/>
              </a:rPr>
              <a:t>Elementary </a:t>
            </a:r>
            <a:r>
              <a:rPr lang="en-US" dirty="0">
                <a:hlinkClick r:id="rId2"/>
              </a:rPr>
              <a:t>Math Resources </a:t>
            </a:r>
            <a:r>
              <a:rPr lang="en-US" dirty="0" smtClean="0">
                <a:hlinkClick r:id="rId2"/>
              </a:rPr>
              <a:t>wiki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Georgia</a:t>
            </a:r>
            <a:r>
              <a:rPr lang="en-US" dirty="0" smtClean="0"/>
              <a:t> and </a:t>
            </a:r>
            <a:r>
              <a:rPr lang="en-US" dirty="0" smtClean="0">
                <a:hlinkClick r:id="rId4"/>
              </a:rPr>
              <a:t>New York</a:t>
            </a:r>
            <a:r>
              <a:rPr lang="en-US" dirty="0" smtClean="0"/>
              <a:t> lesson plans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089090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9pPr>
          </a:lstStyle>
          <a:p>
            <a:r>
              <a:rPr lang="en-US" dirty="0" smtClean="0"/>
              <a:t>Resources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172" y="185594"/>
            <a:ext cx="1736344" cy="22505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992" y="3089090"/>
            <a:ext cx="1766915" cy="2265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7" y="3872438"/>
            <a:ext cx="1718373" cy="2241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8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543800" cy="1600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Number relationships 1-10</a:t>
            </a:r>
            <a:endParaRPr lang="en-US" dirty="0"/>
          </a:p>
        </p:txBody>
      </p:sp>
      <p:pic>
        <p:nvPicPr>
          <p:cNvPr id="26626" name="Picture 10"/>
          <p:cNvPicPr>
            <a:picLocks noChangeAspect="1" noChangeArrowheads="1"/>
          </p:cNvPicPr>
          <p:nvPr/>
        </p:nvPicPr>
        <p:blipFill>
          <a:blip r:embed="rId3">
            <a:lum bright="-10000" contrast="30000"/>
          </a:blip>
          <a:srcRect/>
          <a:stretch>
            <a:fillRect/>
          </a:stretch>
        </p:blipFill>
        <p:spPr bwMode="auto">
          <a:xfrm>
            <a:off x="914400" y="1828800"/>
            <a:ext cx="6146800" cy="321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14400" y="6259512"/>
            <a:ext cx="2322513" cy="3698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Activities 11, 12 &amp; 13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20890" y="6259512"/>
            <a:ext cx="1740310" cy="3698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hlinkClick r:id="rId4"/>
              </a:rPr>
              <a:t>Frogs on a Log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64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Number relationships</a:t>
            </a:r>
            <a:r>
              <a:rPr lang="en-US" dirty="0"/>
              <a:t> </a:t>
            </a:r>
            <a:r>
              <a:rPr lang="en-US" dirty="0" smtClean="0"/>
              <a:t>1-10</a:t>
            </a:r>
            <a:endParaRPr lang="en-US" dirty="0"/>
          </a:p>
        </p:txBody>
      </p:sp>
      <p:pic>
        <p:nvPicPr>
          <p:cNvPr id="27650" name="Picture 7"/>
          <p:cNvPicPr>
            <a:picLocks noChangeAspect="1" noChangeArrowheads="1"/>
          </p:cNvPicPr>
          <p:nvPr/>
        </p:nvPicPr>
        <p:blipFill>
          <a:blip r:embed="rId3">
            <a:lum bright="-18000" contrast="50000"/>
          </a:blip>
          <a:srcRect/>
          <a:stretch>
            <a:fillRect/>
          </a:stretch>
        </p:blipFill>
        <p:spPr bwMode="auto">
          <a:xfrm>
            <a:off x="990600" y="1457325"/>
            <a:ext cx="652462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14400" y="6259512"/>
            <a:ext cx="2338388" cy="3698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Activities 14, 15 &amp; 16</a:t>
            </a:r>
          </a:p>
        </p:txBody>
      </p:sp>
    </p:spTree>
    <p:extLst>
      <p:ext uri="{BB962C8B-B14F-4D97-AF65-F5344CB8AC3E}">
        <p14:creationId xmlns:p14="http://schemas.microsoft.com/office/powerpoint/2010/main" val="252896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Five and ten frame cards</a:t>
            </a:r>
            <a:endParaRPr lang="en-US" dirty="0"/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frame for </a:t>
            </a:r>
            <a:r>
              <a:rPr lang="en-US" dirty="0" smtClean="0"/>
              <a:t>seven provides </a:t>
            </a:r>
            <a:r>
              <a:rPr lang="en-US" dirty="0"/>
              <a:t>a visual model of </a:t>
            </a:r>
            <a:r>
              <a:rPr lang="en-US" dirty="0" smtClean="0"/>
              <a:t>seven as two more </a:t>
            </a:r>
            <a:r>
              <a:rPr lang="en-US" dirty="0"/>
              <a:t>than five and </a:t>
            </a:r>
            <a:r>
              <a:rPr lang="en-US" dirty="0" smtClean="0"/>
              <a:t>three less </a:t>
            </a:r>
            <a:r>
              <a:rPr lang="en-US" dirty="0"/>
              <a:t>than </a:t>
            </a:r>
            <a:r>
              <a:rPr lang="en-US" dirty="0" smtClean="0"/>
              <a:t>ten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Working with this model supports </a:t>
            </a:r>
            <a:r>
              <a:rPr lang="en-US" dirty="0"/>
              <a:t>the eventual connection to 5 + </a:t>
            </a:r>
            <a:r>
              <a:rPr lang="en-US" dirty="0" smtClean="0"/>
              <a:t>2 </a:t>
            </a:r>
            <a:r>
              <a:rPr lang="en-US" dirty="0"/>
              <a:t>= 7 and 10 – 3 = 7.</a:t>
            </a:r>
          </a:p>
          <a:p>
            <a:pPr eaLnBrk="1" hangingPunct="1"/>
            <a:r>
              <a:rPr lang="en-US" dirty="0" smtClean="0"/>
              <a:t>Video</a:t>
            </a:r>
          </a:p>
          <a:p>
            <a:pPr lvl="1" eaLnBrk="1" hangingPunct="1"/>
            <a:r>
              <a:rPr lang="en-US" dirty="0" smtClean="0"/>
              <a:t>How to Teach a Child Math – Part 1</a:t>
            </a:r>
          </a:p>
          <a:p>
            <a:pPr lvl="1" eaLnBrk="1" hangingPunct="1"/>
            <a:r>
              <a:rPr lang="en-US" dirty="0" smtClean="0"/>
              <a:t>How to Teach a Child Math - Part 2</a:t>
            </a:r>
          </a:p>
          <a:p>
            <a:pPr eaLnBrk="1" hangingPunct="1"/>
            <a:r>
              <a:rPr lang="en-US" dirty="0" smtClean="0"/>
              <a:t>Packet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28675" name="Picture 2" descr="C:\Documents and Settings\tblakesl\My Documents\Documents\Mathematics\Workshops\2010-11\Number Sense\ten frame 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4343400"/>
            <a:ext cx="30607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4755932" y="5454868"/>
            <a:ext cx="381000" cy="381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05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543800" cy="1600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Number relationships</a:t>
            </a:r>
            <a:r>
              <a:rPr lang="en-US" dirty="0"/>
              <a:t> </a:t>
            </a:r>
            <a:r>
              <a:rPr lang="en-US" dirty="0" smtClean="0"/>
              <a:t>1-10</a:t>
            </a:r>
            <a:endParaRPr lang="en-US" dirty="0"/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3">
            <a:lum bright="-14000" contrast="36000"/>
          </a:blip>
          <a:srcRect/>
          <a:stretch>
            <a:fillRect/>
          </a:stretch>
        </p:blipFill>
        <p:spPr bwMode="auto">
          <a:xfrm>
            <a:off x="1143000" y="1335087"/>
            <a:ext cx="6216650" cy="346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Box 4"/>
          <p:cNvSpPr txBox="1">
            <a:spLocks noChangeArrowheads="1"/>
          </p:cNvSpPr>
          <p:nvPr/>
        </p:nvSpPr>
        <p:spPr bwMode="auto">
          <a:xfrm>
            <a:off x="3505200" y="6172200"/>
            <a:ext cx="441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/>
              <a:t>Graphics are from Van de </a:t>
            </a:r>
            <a:r>
              <a:rPr lang="en-US" sz="1400" dirty="0" err="1"/>
              <a:t>Walle</a:t>
            </a:r>
            <a:r>
              <a:rPr lang="en-US" sz="1400" dirty="0"/>
              <a:t> &amp; </a:t>
            </a:r>
            <a:r>
              <a:rPr lang="en-US" sz="1400" dirty="0" err="1"/>
              <a:t>Lovin</a:t>
            </a:r>
            <a:r>
              <a:rPr lang="en-US" sz="1400" dirty="0"/>
              <a:t>, </a:t>
            </a:r>
            <a:br>
              <a:rPr lang="en-US" sz="1400" dirty="0"/>
            </a:br>
            <a:r>
              <a:rPr lang="en-US" sz="1400" i="1" dirty="0"/>
              <a:t>Teaching Student-Centered Mathematics: Grades K-3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6259512"/>
            <a:ext cx="1928813" cy="3698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Activities 17 – 22</a:t>
            </a:r>
          </a:p>
        </p:txBody>
      </p:sp>
    </p:spTree>
    <p:extLst>
      <p:ext uri="{BB962C8B-B14F-4D97-AF65-F5344CB8AC3E}">
        <p14:creationId xmlns:p14="http://schemas.microsoft.com/office/powerpoint/2010/main" val="312407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Be Patient!</a:t>
            </a:r>
            <a:endParaRPr lang="en-US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The principal tool that children will use as they construct these relationships is the one number tool they possess: counting.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Initially, then, you will notice a lot of counting, and you may wonder if you are making progress.</a:t>
            </a:r>
          </a:p>
          <a:p>
            <a:r>
              <a:rPr lang="en-US" dirty="0" smtClean="0"/>
              <a:t>Have patience! Counting will become less and less necessary as children construct these new relationships and begin to use the more powerful ideas.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6259512"/>
            <a:ext cx="1992313" cy="3698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Activities 23 – 26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05200" y="6172200"/>
            <a:ext cx="441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smtClean="0"/>
              <a:t>Quoted from </a:t>
            </a:r>
            <a:r>
              <a:rPr lang="en-US" sz="1400" dirty="0"/>
              <a:t>Van de </a:t>
            </a:r>
            <a:r>
              <a:rPr lang="en-US" sz="1400" dirty="0" err="1"/>
              <a:t>Walle</a:t>
            </a:r>
            <a:r>
              <a:rPr lang="en-US" sz="1400" dirty="0"/>
              <a:t> &amp; </a:t>
            </a:r>
            <a:r>
              <a:rPr lang="en-US" sz="1400" dirty="0" err="1"/>
              <a:t>Lovin</a:t>
            </a:r>
            <a:r>
              <a:rPr lang="en-US" sz="1400" dirty="0"/>
              <a:t>, </a:t>
            </a:r>
            <a:br>
              <a:rPr lang="en-US" sz="1400" dirty="0"/>
            </a:br>
            <a:r>
              <a:rPr lang="en-US" sz="1400" i="1" dirty="0"/>
              <a:t>Teaching Student-Centered Mathematics: Grades K-3</a:t>
            </a:r>
          </a:p>
        </p:txBody>
      </p:sp>
    </p:spTree>
    <p:extLst>
      <p:ext uri="{BB962C8B-B14F-4D97-AF65-F5344CB8AC3E}">
        <p14:creationId xmlns:p14="http://schemas.microsoft.com/office/powerpoint/2010/main" val="2406679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5438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Good basis for assessing</a:t>
            </a:r>
            <a:endParaRPr lang="en-US" dirty="0"/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Aft>
                <a:spcPts val="1200"/>
              </a:spcAft>
              <a:buNone/>
            </a:pPr>
            <a:r>
              <a:rPr lang="en-US" dirty="0" smtClean="0"/>
              <a:t>Careful observation during number relationship station activities will tell you a lot about where your children are with number concepts.</a:t>
            </a:r>
          </a:p>
          <a:p>
            <a:pPr marL="0" indent="0" eaLnBrk="1" hangingPunct="1">
              <a:buNone/>
            </a:pPr>
            <a:r>
              <a:rPr lang="en-US" dirty="0"/>
              <a:t>Usually classroom work is sufficient for moving most students along the learning progressions. But when informal observation leads you to believe that a child needs additional support, direct assessment is crucial.</a:t>
            </a:r>
          </a:p>
          <a:p>
            <a:pPr marL="0" indent="0" eaLnBrk="1" hangingPunct="1">
              <a:buNone/>
            </a:pPr>
            <a:endParaRPr lang="en-US" dirty="0" smtClean="0"/>
          </a:p>
          <a:p>
            <a:pPr marL="0" indent="0" eaLnBrk="1" hangingPunct="1">
              <a:buNone/>
            </a:pPr>
            <a:endParaRPr lang="en-US" dirty="0"/>
          </a:p>
          <a:p>
            <a:pPr marL="0" indent="0" eaLnBrk="1" hangingPunct="1">
              <a:buNone/>
            </a:pPr>
            <a:endParaRPr lang="en-US" dirty="0" smtClean="0"/>
          </a:p>
          <a:p>
            <a:pPr marL="0" indent="0" eaLnBrk="1" hangingPunct="1">
              <a:buNone/>
            </a:pP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038" y="4055805"/>
            <a:ext cx="3205415" cy="21385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7629" y="4755731"/>
            <a:ext cx="474282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Kathy Richardson Assessing Math Concepts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5438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Assessing Math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543800" cy="4343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Kathy Richardson’s Assessment Series</a:t>
            </a:r>
          </a:p>
          <a:p>
            <a:pPr marL="0" indent="0">
              <a:buNone/>
            </a:pPr>
            <a:r>
              <a:rPr lang="en-US" dirty="0"/>
              <a:t>Concept 1: Counting </a:t>
            </a:r>
            <a:r>
              <a:rPr lang="en-US" dirty="0" smtClean="0"/>
              <a:t>Objects</a:t>
            </a:r>
          </a:p>
          <a:p>
            <a:pPr marL="0" indent="0">
              <a:buNone/>
            </a:pPr>
            <a:r>
              <a:rPr lang="en-US" dirty="0"/>
              <a:t>Concept 2: Beginning Number </a:t>
            </a:r>
            <a:r>
              <a:rPr lang="en-US" dirty="0" smtClean="0"/>
              <a:t>Relationships</a:t>
            </a:r>
          </a:p>
          <a:p>
            <a:pPr marL="0" indent="0">
              <a:buNone/>
            </a:pPr>
            <a:r>
              <a:rPr lang="en-US" dirty="0"/>
              <a:t>Concept 3: Comparing </a:t>
            </a:r>
            <a:r>
              <a:rPr lang="en-US" dirty="0" smtClean="0"/>
              <a:t>Numbers</a:t>
            </a:r>
          </a:p>
          <a:p>
            <a:pPr marL="0" indent="0">
              <a:buNone/>
            </a:pPr>
            <a:r>
              <a:rPr lang="en-US" dirty="0"/>
              <a:t>Concept 4: Identifying and Combining </a:t>
            </a:r>
            <a:r>
              <a:rPr lang="en-US" dirty="0" smtClean="0"/>
              <a:t>Parts</a:t>
            </a:r>
          </a:p>
          <a:p>
            <a:pPr marL="0" indent="0">
              <a:buNone/>
            </a:pPr>
            <a:r>
              <a:rPr lang="en-US" dirty="0"/>
              <a:t>Concept 5: Number </a:t>
            </a:r>
            <a:r>
              <a:rPr lang="en-US" dirty="0" smtClean="0"/>
              <a:t>Combinations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Concept </a:t>
            </a:r>
            <a:r>
              <a:rPr lang="en-US" dirty="0"/>
              <a:t>6: Decomposing Numbers to </a:t>
            </a:r>
            <a:r>
              <a:rPr lang="en-US" dirty="0" smtClean="0"/>
              <a:t>Ten</a:t>
            </a:r>
          </a:p>
          <a:p>
            <a:pPr marL="0" indent="0">
              <a:buNone/>
            </a:pPr>
            <a:r>
              <a:rPr lang="en-US" dirty="0" smtClean="0"/>
              <a:t>Concept 7: One Ten and Some More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9" y="3945012"/>
            <a:ext cx="3124201" cy="46787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057400"/>
            <a:ext cx="150495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98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1020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Changing Numbers Assessment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Kathy Richardson</a:t>
            </a:r>
          </a:p>
          <a:p>
            <a:r>
              <a:rPr lang="en-US" dirty="0" smtClean="0"/>
              <a:t>Show </a:t>
            </a:r>
            <a:r>
              <a:rPr lang="en-US" dirty="0"/>
              <a:t>the numeral 6.</a:t>
            </a:r>
            <a:r>
              <a:rPr lang="en-US" b="1" dirty="0"/>
              <a:t>   What is this numeral? </a:t>
            </a:r>
            <a:br>
              <a:rPr lang="en-US" b="1" dirty="0"/>
            </a:br>
            <a:r>
              <a:rPr lang="en-US" b="1" dirty="0" smtClean="0"/>
              <a:t>Can </a:t>
            </a:r>
            <a:r>
              <a:rPr lang="en-US" b="1" dirty="0"/>
              <a:t>you make a pile of 6?</a:t>
            </a:r>
            <a:endParaRPr lang="en-US" dirty="0"/>
          </a:p>
          <a:p>
            <a:r>
              <a:rPr lang="en-US" dirty="0"/>
              <a:t>Show the numeral 10.</a:t>
            </a:r>
            <a:r>
              <a:rPr lang="en-US" b="1" dirty="0"/>
              <a:t>   What is this numeral?  </a:t>
            </a:r>
            <a:br>
              <a:rPr lang="en-US" b="1" dirty="0"/>
            </a:br>
            <a:r>
              <a:rPr lang="en-US" b="1" dirty="0" smtClean="0"/>
              <a:t>Can </a:t>
            </a:r>
            <a:r>
              <a:rPr lang="en-US" b="1" dirty="0"/>
              <a:t>you change this pile (of 6) so there are 10</a:t>
            </a:r>
            <a:r>
              <a:rPr lang="en-US" b="1" dirty="0" smtClean="0"/>
              <a:t>?</a:t>
            </a:r>
          </a:p>
          <a:p>
            <a:endParaRPr lang="en-US" dirty="0"/>
          </a:p>
          <a:p>
            <a:r>
              <a:rPr lang="en-US" dirty="0"/>
              <a:t>Show the numeral</a:t>
            </a:r>
            <a:r>
              <a:rPr lang="en-US" b="1" dirty="0"/>
              <a:t> </a:t>
            </a:r>
            <a:r>
              <a:rPr lang="en-US" dirty="0"/>
              <a:t>7.</a:t>
            </a:r>
            <a:r>
              <a:rPr lang="en-US" b="1" dirty="0"/>
              <a:t>   What is this numeral? </a:t>
            </a:r>
            <a:br>
              <a:rPr lang="en-US" b="1" dirty="0"/>
            </a:br>
            <a:r>
              <a:rPr lang="en-US" b="1" dirty="0" smtClean="0"/>
              <a:t>If </a:t>
            </a:r>
            <a:r>
              <a:rPr lang="en-US" b="1" dirty="0"/>
              <a:t>you change this pile (of 10) so there are 7,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do </a:t>
            </a:r>
            <a:r>
              <a:rPr lang="en-US" b="1" dirty="0"/>
              <a:t>you think you need to get some more or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take </a:t>
            </a:r>
            <a:r>
              <a:rPr lang="en-US" b="1" dirty="0"/>
              <a:t>some away?</a:t>
            </a:r>
            <a:endParaRPr lang="en-US" dirty="0"/>
          </a:p>
          <a:p>
            <a:r>
              <a:rPr lang="en-US" b="1" dirty="0"/>
              <a:t>Do you know how many you need to add/take away? Go ahead and change the pile to 7</a:t>
            </a:r>
            <a:r>
              <a:rPr lang="en-US" b="1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1600200"/>
            <a:ext cx="788828" cy="12146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172" y="3200400"/>
            <a:ext cx="1295400" cy="10994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8260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257800"/>
          </a:xfrm>
        </p:spPr>
        <p:txBody>
          <a:bodyPr>
            <a:normAutofit/>
          </a:bodyPr>
          <a:lstStyle/>
          <a:p>
            <a:r>
              <a:rPr lang="en-US" dirty="0"/>
              <a:t>Show the numeral 9.   </a:t>
            </a:r>
            <a:r>
              <a:rPr lang="en-US" b="1" dirty="0"/>
              <a:t>What is this numeral?  If you change this pile (of 7) so there are 9, do you think you need to get some more or take some away?</a:t>
            </a:r>
            <a:endParaRPr lang="en-US" dirty="0"/>
          </a:p>
          <a:p>
            <a:r>
              <a:rPr lang="en-US" b="1" dirty="0" smtClean="0"/>
              <a:t>Do </a:t>
            </a:r>
            <a:r>
              <a:rPr lang="en-US" b="1" dirty="0"/>
              <a:t>you know how many you need to add/take away?  Go ahead and change the pile to 9</a:t>
            </a:r>
            <a:r>
              <a:rPr lang="en-US" b="1" dirty="0" smtClean="0"/>
              <a:t>.</a:t>
            </a:r>
          </a:p>
          <a:p>
            <a:r>
              <a:rPr lang="en-US" b="1" dirty="0"/>
              <a:t>Going Back – to 5:</a:t>
            </a:r>
            <a:r>
              <a:rPr lang="en-US" dirty="0"/>
              <a:t>  If the child tried to change one number to another but had difficulty, continue with the following numbers: Show me 2. Change 2 to 5. Change 5 to 4.</a:t>
            </a:r>
          </a:p>
          <a:p>
            <a:r>
              <a:rPr lang="en-US" b="1" dirty="0"/>
              <a:t>Going On – to 15:</a:t>
            </a:r>
            <a:r>
              <a:rPr lang="en-US" dirty="0"/>
              <a:t>  If the child was able to change the numbers with ease, continue with the following: Change 9 to 13. Change 13 to 11. Change 11 to 15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31920" y="5410200"/>
            <a:ext cx="4031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Popsicle Stick Math: Making 10</a:t>
            </a:r>
            <a:endParaRPr lang="en-US" dirty="0" smtClean="0"/>
          </a:p>
          <a:p>
            <a:r>
              <a:rPr lang="en-US" dirty="0" smtClean="0">
                <a:solidFill>
                  <a:srgbClr val="560A4D"/>
                </a:solidFill>
              </a:rPr>
              <a:t>How could you use this in your class?</a:t>
            </a:r>
            <a:endParaRPr lang="en-US" dirty="0">
              <a:solidFill>
                <a:srgbClr val="560A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42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Developing Number </a:t>
            </a:r>
            <a:r>
              <a:rPr lang="en-US" dirty="0" smtClean="0"/>
              <a:t>Concepts: Kathy </a:t>
            </a:r>
            <a:r>
              <a:rPr lang="en-US" dirty="0"/>
              <a:t>Richardson (golden</a:t>
            </a:r>
            <a:r>
              <a:rPr lang="en-US" dirty="0" smtClean="0"/>
              <a:t>)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Read the section on more and less, pp. 129-134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Dig deeply into More/Less Activities</a:t>
            </a:r>
          </a:p>
          <a:p>
            <a:r>
              <a:rPr lang="en-US" dirty="0" smtClean="0"/>
              <a:t>Read the More/Less Trains </a:t>
            </a:r>
            <a:br>
              <a:rPr lang="en-US" dirty="0" smtClean="0"/>
            </a:br>
            <a:r>
              <a:rPr lang="en-US" dirty="0" smtClean="0"/>
              <a:t>assessment (purple p. 3)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957" y="2789807"/>
            <a:ext cx="2476500" cy="32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94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Visits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Teaching Channel</a:t>
            </a:r>
          </a:p>
          <a:p>
            <a:r>
              <a:rPr lang="en-US" dirty="0" smtClean="0"/>
              <a:t>Number Talks</a:t>
            </a:r>
          </a:p>
          <a:p>
            <a:r>
              <a:rPr lang="en-US" dirty="0" smtClean="0"/>
              <a:t>Eventually your own classrooms??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Always share</a:t>
            </a:r>
          </a:p>
          <a:p>
            <a:r>
              <a:rPr lang="en-US" dirty="0" smtClean="0"/>
              <a:t>Keep track of “What I Want to Try”</a:t>
            </a:r>
          </a:p>
          <a:p>
            <a:r>
              <a:rPr lang="en-US" dirty="0" smtClean="0"/>
              <a:t>Make and take – Daily 5 – Math Work Stations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089090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pitchFamily="18" charset="0"/>
              </a:defRPr>
            </a:lvl9pPr>
          </a:lstStyle>
          <a:p>
            <a:r>
              <a:rPr lang="en-US" dirty="0" smtClean="0"/>
              <a:t>Sharing and Planning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070" y="2241683"/>
            <a:ext cx="1981200" cy="24955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840" y="1043940"/>
            <a:ext cx="2754630" cy="902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717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33400"/>
            <a:ext cx="6477000" cy="203947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269" y="2743200"/>
            <a:ext cx="5905931" cy="234232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19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543800" cy="1600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Number Relationships 10-20</a:t>
            </a:r>
            <a:endParaRPr lang="en-US" dirty="0"/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Very important for basic addition fact families.</a:t>
            </a:r>
          </a:p>
          <a:p>
            <a:pPr eaLnBrk="1" hangingPunct="1"/>
            <a:r>
              <a:rPr lang="en-US" dirty="0" smtClean="0"/>
              <a:t>Kindergarten and early first grade children should be able to see a set of six with a set of 10 and know that the total is 16 – </a:t>
            </a:r>
            <a:r>
              <a:rPr lang="en-US" i="1" dirty="0" smtClean="0"/>
              <a:t>but</a:t>
            </a:r>
            <a:r>
              <a:rPr lang="en-US" dirty="0" smtClean="0"/>
              <a:t> they should not be asked to state that the 1 in 16 represents “one ten” or that the 6 represents “six ones.” (what’s a one?)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6259512"/>
            <a:ext cx="2338388" cy="3698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Activities 27, 28 &amp; 29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38400" y="4495800"/>
            <a:ext cx="5382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Beyond Fingers: Place Value &amp; the Numbers 11-19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92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Double and near-doubles</a:t>
            </a:r>
            <a:endParaRPr lang="en-US" cap="none" dirty="0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35842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Double 3 is the bug double</a:t>
            </a:r>
          </a:p>
          <a:p>
            <a:pPr eaLnBrk="1" hangingPunct="1"/>
            <a:r>
              <a:rPr lang="en-US" smtClean="0"/>
              <a:t>Double 4 is the spider double</a:t>
            </a:r>
          </a:p>
          <a:p>
            <a:pPr eaLnBrk="1" hangingPunct="1"/>
            <a:r>
              <a:rPr lang="en-US" smtClean="0"/>
              <a:t>Double 5 is the hand double</a:t>
            </a:r>
          </a:p>
          <a:p>
            <a:pPr eaLnBrk="1" hangingPunct="1"/>
            <a:r>
              <a:rPr lang="en-US" smtClean="0"/>
              <a:t>Double 6 is the egg carton double</a:t>
            </a:r>
          </a:p>
          <a:p>
            <a:pPr eaLnBrk="1" hangingPunct="1"/>
            <a:r>
              <a:rPr lang="en-US" smtClean="0"/>
              <a:t>Double 7 is the two-week double</a:t>
            </a:r>
          </a:p>
          <a:p>
            <a:pPr eaLnBrk="1" hangingPunct="1"/>
            <a:r>
              <a:rPr lang="en-US" smtClean="0"/>
              <a:t>Double 8 is the crayon double</a:t>
            </a:r>
          </a:p>
          <a:p>
            <a:pPr eaLnBrk="1" hangingPunct="1"/>
            <a:r>
              <a:rPr lang="en-US" smtClean="0"/>
              <a:t>Double 9 is the 18-wheeler double</a:t>
            </a:r>
          </a:p>
        </p:txBody>
      </p:sp>
      <p:pic>
        <p:nvPicPr>
          <p:cNvPr id="1026" name="Picture 2" descr="C:\Users\tblakesl\AppData\Local\Microsoft\Windows\Temporary Internet Files\Content.IE5\DI8PWD25\MP900431003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3" t="27954" r="14889" b="25102"/>
          <a:stretch/>
        </p:blipFill>
        <p:spPr bwMode="auto">
          <a:xfrm>
            <a:off x="4434839" y="1463041"/>
            <a:ext cx="1402081" cy="135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wgHBgkIBwgKCgkLDRYPDQwMDRsUFRAWIB0iIiAdHx8kKDQsJCYxJx8fLT0tMTU3Ojo6Iys/RD84QzQ5OjcBCgoKDQwNGg8PGjclHyU3Nzc3Nzc3Nzc3Nzc3Nzc3Nzc3Nzc3Nzc3Nzc3Nzc3Nzc3Nzc3Nzc3Nzc3Nzc3Nzc3N//AABEIAJIAwgMBIgACEQEDEQH/xAAcAAACAwEBAQEAAAAAAAAAAAAAAQQFBgcDAgj/xAA9EAABAwIEAwUGAwgABwAAAAABAAIDBBEFEiExBhNBIlFhcYEUMpGhsdEjQsEVUmJyouHw8QcWJTNTY4L/xAAZAQEAAwEBAAAAAAAAAAAAAAAAAQIDBQT/xAAjEQADAAICAgICAwAAAAAAAAAAAQIDERIhEzEEURQiMkFh/9oADAMBAAIRAxEAPwDtoCE+iN0AdbJdUybpdb+CAdig6IugnRAJCSaAEk0IAQhCASaEIAQkmgBCSaASaEIBJoQgBCSEAITQgEmkmgBR5q2mgBEs7Gkbi+vwVTxViTqSnbBGXB8guS02IaufV80lsrJnNG+Rmg/uvPkz8HpF5jZ012O4W0AurYgD3k/4F5u4jwgAkVrXAfuNc76BcbfnD3XcfO+6MpOpWX5NF/EjsLOKMHftWNb/ADMcP0Q/ijBmC5rWHyafsuQhi+hESRbS6fk0PGjrZ4qwYC7qwDwyO+yjzcZYQwfhSSTfyNt9SFhMA4cnxv2gQzxxGEC+dpN73+y9Mf4WnwWGKSSoZMx5y9kWsVPmya3ojjO9Gtfx1RtPZp3kfxSNCTOO6I+/Fl06Sf2XN+Qb+78UxAe5U89luCOiv47pAHWiZpt+L/ZfEfH1LrzaYnuMUl/qAufGEjomKd2hy79yjz5BwR0ZvHmGn34Z2+Vivscd4Sd2zt82rFYBgT8YrXUzZhCAwuLi256fdWWO8HfsqgdV+2CUNc1uQR5d9O9aLLka2V1Jfzce4ax1o4pnjvFh9UouPaB57ULmDxeFz51IQPdPwXmaY9QVT8iyeCOmN44wg+8ZB5C6+XcdYU3Zk7vIN/UrmgpzbYr4fCWjUOHkn5FjgjrFDxdhFboyZ7HdWvbr8leRSsmjEkTg5h2IK/P4lYyUBwztvqASCPUbLp3BFbMJjTufzIZG5muJ1OnXx0WuPM20mVqDaITSXqMxpIQgGkmkgMXxjJfEbD8kYAWcgoxM85jorzi0/wDU5794H9IVe0hlPm+K5uTu2eifRGdg9Pe5umzCqZoBLb6qzjwrFJ4GTQUjnseA5pL2tuD5lKBsbHObnzvb73h6KOLRKeyE3DaewIYvYUNODflhTcOopcSfLHSvZaMXu+4vf0U9vDNabZpofRx+ytOOqW0iu1/ZVUofRF/ssj4c/vcs2uvSd8tWAKyR8wYbjO4mxRURsoKt1JK8GUHS5366eiVHE6uxFtHFI0SFhe7N3C33Cjv+JL+zyMNOT/22D0QIIjtFH6hXP/K9UXAuqYrX6AqvxWlZhEscdRI0ukBLXC+nmrVjpLbRCafojciEamCP4IyRCw5cY/8AlfbLTVdPTxvGeV4bcagA9VcO4YndqKuK/eWH7qJiq9BtIqIbxP5kDuW7vZ2T8l9FvMGV5c/+FziQvfGcNfg8Ec73tla6UMIaD3E3+Sr5KtnKzssSfcsfqlJy9MdNbRI5bALFrfgvg00T9mNJ8ldw8PyzU7HuqGBzmgjKw6XHmo9bgk1BRz1UlSx4jbfKGEX+at4q1vRCpFYIIv8Axt+CH0kb2kcttuui8YsQp5Iy9smXLfMHbq3wzDKvEKKOpbJE1r9gb3VJnl0iW9GPxPBoHB0kEeSRvd1VzwUTT10AJ8NV6YhSupquene4OLBqRttcLwws8uviynKQRY+qL9aRPtHS7aoRshdI84kJoQCTSQgOfcSyZ8SqT/7LfAWUKYkUHop2PREV1TmGvNJP1Ud0Rlpsm1/kuZf8melejZ0U8WGcPQT1DxkjhDyfPUBcpmryKmaWjGWMyucRf3rnX/O9XE1FPJCInTyvjb7seazW+igHB6kuvlZ6OVryckkJnRpuDq6Klr8r7RxVQ0cR+boL/FbStrqWhhdLVTMjYO/c+i5jSUVTCwscI3R/uk7eqlSUj5Rdxe42/M+4V8eZxPHRWoTZBxzFvb8Xq6iG4jdYN6XFgNep2UzhrE20lZFVytGWxZIANWgqJJhNQ51/wwO4FfdNhlTTvOV0ZB0LTsViqfLZfXWjqMNTBPAKiKZroXC4eDouacU4oMRxV8jD+DFdjPG33Kk+yuLMhblaTctbIbfCyizYTNK7R7GgbWBWuTK7WikzpkfBakwVDJMgvA8PsD7w/RdMoMUpa6nZPHKxuf8AI5wDgeoK51HhE0bxIyZjXDqpopAR+I2Iu79RdRiyOBcpntxvjTayRtBSuHKjf25Rrd1unlr6rOUUjnTZXknNtborWbCTMBZ8bANsq+WYHqDzgLdw1VLdVWy0pJaN1gOKw1lBFzJWNnY0NkYXWN1WcY43TxUMtDA8Szyizshvyx42VO2jJbaYxyeJbZeE2HcxuVsjYx/C1bPNTnWiihb2Z1h/EZs1jdNOq3/B+LwimFBUuEczCTHmNs4Pj3rNNwNgIvL/AEqXHRNZdkjuY0bZhayyiqitk0kyZxNkdjcoa4HPEy9je3RUFHMfbCz929lNdE1krnNFid+qi0VKXVsj2A7ZbAfmSnutkrpHVAQ4Bw66oSjBbG1p3AAPwX0ukjziQhCAEwklI4Rsc9xs1oufJAV2Mw0L4s1Y9sTiLNed/h1WOijOd7bksadJA2wd6HVRsbxOSuxD2d0zmB5zPcHEFrOjW92lro/at2ctlg3TsgfJc3PlTro9uLC2iQ4sjPvn4L6EpIu1r3A9Rb7rwe8SNLtlW1eJGi7AsQ8dm528ljOTb0zSsPXRd5yQ7Kw3aLm9gLKK+qmZq6PsnaxVOcSf7oeddzfdTKeoM0Ya89FnWVt9GywKV2Wkc/NjLmajbxBXzzi02ex2u1wNfmqWasdQuM0YuW7t7144diYnq5J5rFwNgw/lWiybnZi8H7aRouYSOyDbxIXzzbHKL5u5R461sjiT16dy+Kh+mYaELPzPey3gXonOnc3VzLDzH3X20yvGjbXWUbiz561jKhwAaDYDYkK3jxRznAZtQtLy6InA9bJxe9j7Smw8ESTSMNwHED+IarzdNnj5jiC46WWcxzEaiBroWOOXS1uiiMm3pkVi66NGK57nFjR2utiCm108tyHWI3VFhdXFBTNbCToLEk3Lj3lT6erzGxKrWR/ZdYVK9Eo1Et8gtm890oZ6mafIQ3zBUDFakRxPezQgXBUHh/EXsaC4k5zmIJudVecj0VeDvo1jaW7TrqFY4EaGmnBqg5sv5Xk9j4dD5qtgqA6xB3TrLOieL2uND3K0ZONbM6ha0b0EEXGoKay3/D/EZK7CXCZ13NNxrsNvqD8VqV1IrlOzxNaegQkhWIBRcWk5WGVUndE76KUqjiuTl4NI29uY5rPmq29SyZ7ZyzicyUmIMqmh3JnZlBA2Ngf0UnCsJxGSITztETHC7c+59FaftMCV7WmzIwAQep/0vePEOcW3N2jpdci9N9nUx1SnorqlstIwmRwyN95w6Knq4JsSglljjORjCI82heT3LWzgOaH20cqaprmxOdG4FzxbK0degVYS5CreujH4bVSTStgLHOlH5QDm+C0oZVU7A6SGRgtuQr+kMNPHmIaZnCzn218l6vLXt0Crcp9o1WV600Y91QK6cU1PeSQkZ7bNHieiqcQdLhmKSNc1zInO7B6O8itjUcrDrFrGsic7XKLWJXlG6Cu5jJmtfTk2cHahx8lpKlQZ868hV4dUyStDmNcR3gL3rsSEMYa8O5jtGxgXc4+AV8x1NnyR2YwDTSy8pWta8PaBcaB1tVhxnf8Ahs7+kZTE6Gqp4Keq5V3C/Na3VzL94X3h2INle1jLl52a0XJV3WV8bLRwHPO4hoaeh8VOoaWkpWPks32h5u9zW2uVvkUtGWPJSWmiO0TtZ2o3AKqqKafEqeos3lPuOXzBYm30WpidEWG9lErHMgYZSNALmyzjUvZFU2tIxVG6oZVClMMonP5Mv+aeK0UdDWMaHGPcbZhdWWGVcMsIk0Lna+Ssw9jwNFNJP0W8la7Rj3NlrKr2YMeGtP4ryLBnh5qFLST4RIM15YBtI0fUdFsK1pYxz2AaC+qqYayOsqTHGRyWsBe46Ek9PLqrzx4aKc65dHrhlRJPE2SJri0i97L7xOqqI6Z4ihkkkIIY1guSf0VjFJFdrWNs0CxC95Iw/tAC3RZr7Jol8ARmiaKVx15O46n/AAraLCYFVxwY5DE45XDYfvNcLA/Fbtdb49bg5uRaoEIQtzMFQ8ZEDC2g3uX3HwKv1BxegFfThoNpGXLO4+BVMiblpFp9nDBWuZzASS7mG991a4dVEgBHEvDklNiUs0oqKZs2uQxZmkjctIKrXwzUuZ8VTFyBrmeC19v5SNfILl5MfZ1MeWXPZqDWkxgE7BZvFJJDUuna8hsYbe3mpjIGSMHMqJx3hrd/Wy+paWhloHUZdK0EgmQA5yR1JVYxtPbKvLK9HvRV/O3I+KuYJhbtLOUtHTU2jJqg2HVt1YRzsa22eU+ORVeNr0TWWGPHn56Usbu5wsfUKjpMQMYfA7QteVcN9kkqWyuNRIGbR5ezfv8AFV9ZgtJLUOnhmmhMji7KWaeferTj/XTInNKol01RmIddTpKm8YHcqymo+S0B1Xm8RGV6OpXSC/tRHiIzss3jZd5YZWV0roqplQ09nOW7a3AVnS4gJRvr11Xo+iopKIUpzdnUS2OYHvuoFNgroJAW13Y8YjdaPHtFZzT3svKefLqo2O14ioZpCQGtjJufJfIpixuUVJt35F6QQUzJgZ5zObaRuZofGyzWN77Dywu0UmDVnYZY6WH0WooqgmyppcFpOe+alnkhub5Ml2jyU2Kn5bLCsBd3mMq1Y3voPLFeyxqZgWOJI2WS5nstZI1oDQbFp6FXD6eecGOetayJ2hyRHMR59FJq6WhqaRlM64ZHblubcFlhb1UzD09lfLMvo8aOqztBVrHVuMYYSLBU0eH8gNbT1Ak6ZS3KpDIK15tkiaO8uJ/RZuK/os7h9sJJ3DHaSSLtOjbcgdBddZBu0HwWI4a4SljnNbVyl/NIcSdHFo2aB0H3W3XV+Njcz2eDNSquhpJoXpMRITQgK3HcKjxahdA45ZGm8b7e6Vz6o4exqN+UYXJIWnRzXNIPiNV1NJZXiVvbLzbRzKh4dxmrqo4amjmpYC4Z5XOAs3rbXddDbhtC1oHsVMbaaxNP6KUmpjFMEOmzmfEHCuKU+KSvwqKaoo5e21rJBeMndtidu7+yhswbHmmzsMqzfvIP6rrCFSvjy3sssjMTh3CFX7I101U2CR+pjyZsp8wUsd4TqP2Mz2GUy1sLy45Tl5rDu3fcbhbZClYISK82coZg2PttfDqo+f8AtXXD+A4hPiEcmI0skMERzOElrPPQWW+SVV8eU9lnkZDmwrD5Y3MdRwDM0i7YwCPIhc5l4Vx6mqJI445qiJryGSiUdpvQ6nddSQr3imys20czp+HsdLwDRytB/M+Vth81rZuGKd1JTxwubHPCLOnyXLwd7+q0CFE4Jkl22YnFeFcRELfYahkri7tD3CB+qgs4axzYxNHnOF0RCh/Hhsc6M5gPDwgjMmKRxyynQRntNaPup2I4FRVVDNBBDFTyvaQyWNgDmnodFaIWixylrRXkzCQ8JYxGADUQut1Mh1+Ss8M4bqIahsldLGYm6ljLm57lqEKiwQnsnmwA8tEITWxUSEIQDQEk0AIQhAJNCEAICSaAEJJoAQhCASaEkA0JJoAQkmgBCEIBJoQgBCSEAIQhACYQhACSEIATQhACQQhANCEIBJoQgBCEIASQhAMIQhACEIQCTQhAJCEIAQhCA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wgHBgkIBwgKCgkLDRYPDQwMDRsUFRAWIB0iIiAdHx8kKDQsJCYxJx8fLT0tMTU3Ojo6Iys/RD84QzQ5OjcBCgoKDQwNGg8PGjclHyU3Nzc3Nzc3Nzc3Nzc3Nzc3Nzc3Nzc3Nzc3Nzc3Nzc3Nzc3Nzc3Nzc3Nzc3Nzc3Nzc3N//AABEIAJIAwgMBIgACEQEDEQH/xAAcAAACAwEBAQEAAAAAAAAAAAAAAQQFBgcDAgj/xAA9EAABAwIEAwUGAwgABwAAAAABAAIDBBEFEiExBhNBIlFhcYEUMpGhsdEjQsEVUmJyouHw8QcWJTNTY4L/xAAZAQEAAwEBAAAAAAAAAAAAAAAAAQIDBQT/xAAjEQADAAICAgICAwAAAAAAAAAAAQIDERIhEzEEURQiMkFh/9oADAMBAAIRAxEAPwDtoCE+iN0AdbJdUybpdb+CAdig6IugnRAJCSaAEk0IAQhCASaEIAQkmgBCSaASaEIBJoQgBCSEAITQgEmkmgBR5q2mgBEs7Gkbi+vwVTxViTqSnbBGXB8guS02IaufV80lsrJnNG+Rmg/uvPkz8HpF5jZ012O4W0AurYgD3k/4F5u4jwgAkVrXAfuNc76BcbfnD3XcfO+6MpOpWX5NF/EjsLOKMHftWNb/ADMcP0Q/ijBmC5rWHyafsuQhi+hESRbS6fk0PGjrZ4qwYC7qwDwyO+yjzcZYQwfhSSTfyNt9SFhMA4cnxv2gQzxxGEC+dpN73+y9Mf4WnwWGKSSoZMx5y9kWsVPmya3ojjO9Gtfx1RtPZp3kfxSNCTOO6I+/Fl06Sf2XN+Qb+78UxAe5U89luCOiv47pAHWiZpt+L/ZfEfH1LrzaYnuMUl/qAufGEjomKd2hy79yjz5BwR0ZvHmGn34Z2+Vivscd4Sd2zt82rFYBgT8YrXUzZhCAwuLi256fdWWO8HfsqgdV+2CUNc1uQR5d9O9aLLka2V1Jfzce4ax1o4pnjvFh9UouPaB57ULmDxeFz51IQPdPwXmaY9QVT8iyeCOmN44wg+8ZB5C6+XcdYU3Zk7vIN/UrmgpzbYr4fCWjUOHkn5FjgjrFDxdhFboyZ7HdWvbr8leRSsmjEkTg5h2IK/P4lYyUBwztvqASCPUbLp3BFbMJjTufzIZG5muJ1OnXx0WuPM20mVqDaITSXqMxpIQgGkmkgMXxjJfEbD8kYAWcgoxM85jorzi0/wDU5794H9IVe0hlPm+K5uTu2eifRGdg9Pe5umzCqZoBLb6qzjwrFJ4GTQUjnseA5pL2tuD5lKBsbHObnzvb73h6KOLRKeyE3DaewIYvYUNODflhTcOopcSfLHSvZaMXu+4vf0U9vDNabZpofRx+ytOOqW0iu1/ZVUofRF/ssj4c/vcs2uvSd8tWAKyR8wYbjO4mxRURsoKt1JK8GUHS5366eiVHE6uxFtHFI0SFhe7N3C33Cjv+JL+zyMNOT/22D0QIIjtFH6hXP/K9UXAuqYrX6AqvxWlZhEscdRI0ukBLXC+nmrVjpLbRCafojciEamCP4IyRCw5cY/8AlfbLTVdPTxvGeV4bcagA9VcO4YndqKuK/eWH7qJiq9BtIqIbxP5kDuW7vZ2T8l9FvMGV5c/+FziQvfGcNfg8Ec73tla6UMIaD3E3+Sr5KtnKzssSfcsfqlJy9MdNbRI5bALFrfgvg00T9mNJ8ldw8PyzU7HuqGBzmgjKw6XHmo9bgk1BRz1UlSx4jbfKGEX+at4q1vRCpFYIIv8Axt+CH0kb2kcttuui8YsQp5Iy9smXLfMHbq3wzDKvEKKOpbJE1r9gb3VJnl0iW9GPxPBoHB0kEeSRvd1VzwUTT10AJ8NV6YhSupquene4OLBqRttcLwws8uviynKQRY+qL9aRPtHS7aoRshdI84kJoQCTSQgOfcSyZ8SqT/7LfAWUKYkUHop2PREV1TmGvNJP1Ud0Rlpsm1/kuZf8melejZ0U8WGcPQT1DxkjhDyfPUBcpmryKmaWjGWMyucRf3rnX/O9XE1FPJCInTyvjb7seazW+igHB6kuvlZ6OVryckkJnRpuDq6Klr8r7RxVQ0cR+boL/FbStrqWhhdLVTMjYO/c+i5jSUVTCwscI3R/uk7eqlSUj5Rdxe42/M+4V8eZxPHRWoTZBxzFvb8Xq6iG4jdYN6XFgNep2UzhrE20lZFVytGWxZIANWgqJJhNQ51/wwO4FfdNhlTTvOV0ZB0LTsViqfLZfXWjqMNTBPAKiKZroXC4eDouacU4oMRxV8jD+DFdjPG33Kk+yuLMhblaTctbIbfCyizYTNK7R7GgbWBWuTK7WikzpkfBakwVDJMgvA8PsD7w/RdMoMUpa6nZPHKxuf8AI5wDgeoK51HhE0bxIyZjXDqpopAR+I2Iu79RdRiyOBcpntxvjTayRtBSuHKjf25Rrd1unlr6rOUUjnTZXknNtborWbCTMBZ8bANsq+WYHqDzgLdw1VLdVWy0pJaN1gOKw1lBFzJWNnY0NkYXWN1WcY43TxUMtDA8Szyizshvyx42VO2jJbaYxyeJbZeE2HcxuVsjYx/C1bPNTnWiihb2Z1h/EZs1jdNOq3/B+LwimFBUuEczCTHmNs4Pj3rNNwNgIvL/AEqXHRNZdkjuY0bZhayyiqitk0kyZxNkdjcoa4HPEy9je3RUFHMfbCz929lNdE1krnNFid+qi0VKXVsj2A7ZbAfmSnutkrpHVAQ4Bw66oSjBbG1p3AAPwX0ukjziQhCAEwklI4Rsc9xs1oufJAV2Mw0L4s1Y9sTiLNed/h1WOijOd7bksadJA2wd6HVRsbxOSuxD2d0zmB5zPcHEFrOjW92lro/at2ctlg3TsgfJc3PlTro9uLC2iQ4sjPvn4L6EpIu1r3A9Rb7rwe8SNLtlW1eJGi7AsQ8dm528ljOTb0zSsPXRd5yQ7Kw3aLm9gLKK+qmZq6PsnaxVOcSf7oeddzfdTKeoM0Ya89FnWVt9GywKV2Wkc/NjLmajbxBXzzi02ex2u1wNfmqWasdQuM0YuW7t7144diYnq5J5rFwNgw/lWiybnZi8H7aRouYSOyDbxIXzzbHKL5u5R461sjiT16dy+Kh+mYaELPzPey3gXonOnc3VzLDzH3X20yvGjbXWUbiz561jKhwAaDYDYkK3jxRznAZtQtLy6InA9bJxe9j7Smw8ESTSMNwHED+IarzdNnj5jiC46WWcxzEaiBroWOOXS1uiiMm3pkVi66NGK57nFjR2utiCm108tyHWI3VFhdXFBTNbCToLEk3Lj3lT6erzGxKrWR/ZdYVK9Eo1Et8gtm890oZ6mafIQ3zBUDFakRxPezQgXBUHh/EXsaC4k5zmIJudVecj0VeDvo1jaW7TrqFY4EaGmnBqg5sv5Xk9j4dD5qtgqA6xB3TrLOieL2uND3K0ZONbM6ha0b0EEXGoKay3/D/EZK7CXCZ13NNxrsNvqD8VqV1IrlOzxNaegQkhWIBRcWk5WGVUndE76KUqjiuTl4NI29uY5rPmq29SyZ7ZyzicyUmIMqmh3JnZlBA2Ngf0UnCsJxGSITztETHC7c+59FaftMCV7WmzIwAQep/0vePEOcW3N2jpdci9N9nUx1SnorqlstIwmRwyN95w6Knq4JsSglljjORjCI82heT3LWzgOaH20cqaprmxOdG4FzxbK0degVYS5CreujH4bVSTStgLHOlH5QDm+C0oZVU7A6SGRgtuQr+kMNPHmIaZnCzn218l6vLXt0Crcp9o1WV600Y91QK6cU1PeSQkZ7bNHieiqcQdLhmKSNc1zInO7B6O8itjUcrDrFrGsic7XKLWJXlG6Cu5jJmtfTk2cHahx8lpKlQZ868hV4dUyStDmNcR3gL3rsSEMYa8O5jtGxgXc4+AV8x1NnyR2YwDTSy8pWta8PaBcaB1tVhxnf8Ahs7+kZTE6Gqp4Keq5V3C/Na3VzL94X3h2INle1jLl52a0XJV3WV8bLRwHPO4hoaeh8VOoaWkpWPks32h5u9zW2uVvkUtGWPJSWmiO0TtZ2o3AKqqKafEqeos3lPuOXzBYm30WpidEWG9lErHMgYZSNALmyzjUvZFU2tIxVG6oZVClMMonP5Mv+aeK0UdDWMaHGPcbZhdWWGVcMsIk0Lna+Ssw9jwNFNJP0W8la7Rj3NlrKr2YMeGtP4ryLBnh5qFLST4RIM15YBtI0fUdFsK1pYxz2AaC+qqYayOsqTHGRyWsBe46Ek9PLqrzx4aKc65dHrhlRJPE2SJri0i97L7xOqqI6Z4ihkkkIIY1guSf0VjFJFdrWNs0CxC95Iw/tAC3RZr7Jol8ARmiaKVx15O46n/AAraLCYFVxwY5DE45XDYfvNcLA/Fbtdb49bg5uRaoEIQtzMFQ8ZEDC2g3uX3HwKv1BxegFfThoNpGXLO4+BVMiblpFp9nDBWuZzASS7mG991a4dVEgBHEvDklNiUs0oqKZs2uQxZmkjctIKrXwzUuZ8VTFyBrmeC19v5SNfILl5MfZ1MeWXPZqDWkxgE7BZvFJJDUuna8hsYbe3mpjIGSMHMqJx3hrd/Wy+paWhloHUZdK0EgmQA5yR1JVYxtPbKvLK9HvRV/O3I+KuYJhbtLOUtHTU2jJqg2HVt1YRzsa22eU+ORVeNr0TWWGPHn56Usbu5wsfUKjpMQMYfA7QteVcN9kkqWyuNRIGbR5ezfv8AFV9ZgtJLUOnhmmhMji7KWaeferTj/XTInNKol01RmIddTpKm8YHcqymo+S0B1Xm8RGV6OpXSC/tRHiIzss3jZd5YZWV0roqplQ09nOW7a3AVnS4gJRvr11Xo+iopKIUpzdnUS2OYHvuoFNgroJAW13Y8YjdaPHtFZzT3svKefLqo2O14ioZpCQGtjJufJfIpixuUVJt35F6QQUzJgZ5zObaRuZofGyzWN77Dywu0UmDVnYZY6WH0WooqgmyppcFpOe+alnkhub5Ml2jyU2Kn5bLCsBd3mMq1Y3voPLFeyxqZgWOJI2WS5nstZI1oDQbFp6FXD6eecGOetayJ2hyRHMR59FJq6WhqaRlM64ZHblubcFlhb1UzD09lfLMvo8aOqztBVrHVuMYYSLBU0eH8gNbT1Ak6ZS3KpDIK15tkiaO8uJ/RZuK/os7h9sJJ3DHaSSLtOjbcgdBddZBu0HwWI4a4SljnNbVyl/NIcSdHFo2aB0H3W3XV+Njcz2eDNSquhpJoXpMRITQgK3HcKjxahdA45ZGm8b7e6Vz6o4exqN+UYXJIWnRzXNIPiNV1NJZXiVvbLzbRzKh4dxmrqo4amjmpYC4Z5XOAs3rbXddDbhtC1oHsVMbaaxNP6KUmpjFMEOmzmfEHCuKU+KSvwqKaoo5e21rJBeMndtidu7+yhswbHmmzsMqzfvIP6rrCFSvjy3sssjMTh3CFX7I101U2CR+pjyZsp8wUsd4TqP2Mz2GUy1sLy45Tl5rDu3fcbhbZClYISK82coZg2PttfDqo+f8AtXXD+A4hPiEcmI0skMERzOElrPPQWW+SVV8eU9lnkZDmwrD5Y3MdRwDM0i7YwCPIhc5l4Vx6mqJI445qiJryGSiUdpvQ6nddSQr3imys20czp+HsdLwDRytB/M+Vth81rZuGKd1JTxwubHPCLOnyXLwd7+q0CFE4Jkl22YnFeFcRELfYahkri7tD3CB+qgs4axzYxNHnOF0RCh/Hhsc6M5gPDwgjMmKRxyynQRntNaPup2I4FRVVDNBBDFTyvaQyWNgDmnodFaIWixylrRXkzCQ8JYxGADUQut1Mh1+Ss8M4bqIahsldLGYm6ljLm57lqEKiwQnsnmwA8tEITWxUSEIQDQEk0AIQhAJNCEAICSaAEJJoAQhCASaEkA0JJoAQkmgBCEIBJoQgBCSEAIQhACYQhACSEIATQhACQQhANCEIBJoQgBCEIASQhAMIQhACEIQCTQhAJCEIAQhCA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635" y="2914651"/>
            <a:ext cx="184785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7" descr="data:image/jpeg;base64,/9j/4AAQSkZJRgABAQAAAQABAAD/2wCEAAkGBwgHBgkIBwgKCgkLDRYPDQwMDRsUFRAWIB0iIiAdHx8kKDQsJCYxJx8fLT0tMTU3Ojo6Iys/RD84QzQ5OjcBCgoKDQwNGg8PGjclHyU3Nzc3Nzc3Nzc3Nzc3Nzc3Nzc3Nzc3Nzc3Nzc3Nzc3Nzc3Nzc3Nzc3Nzc3Nzc3Nzc3N//AABEIAIkAtwMBIgACEQEDEQH/xAAbAAABBQEBAAAAAAAAAAAAAAADAQIEBQYAB//EAEQQAAIBAwICBgYIAwUIAwAAAAECAwAEEQUhEjEGEyJBUXEyYYGRscEUFSNCcqHR8FKCkiRig6LhFiVTc4ST0/EHNkT/xAAZAQADAQEBAAAAAAAAAAAAAAAAAQIDBAX/xAAjEQACAgICAgMAAwAAAAAAAAAAAQIRAxIhMQQTIkFRFDJx/9oADAMBAAIRAxEAPwD0vFGhjB3NDxT1YjlXbO2uDii19huqANGjRMcqjCRu809ZSKwlGRqpxJEka0AxAnY0pkLd1OXiPdWbVF2mItufOniF/Cnpx0HUNRt9Og6++uYbaLPDxzOFGfbSKH8LL3UpukiRnkIVVBLMe4Dvqm/2z6OMOH64syfEOcfCmzdIdAkiZZNRtHRwQwEmcg8+VNIOX0X0N1HNGskcivG4yrKcginPIOHnWU0a/tbOKSF7lBbB827O2xU74B9ufbVxHf2snoXEbfhbNCSoqsj6QafBckUMCnmWJxkOKTsnkwNbxkqOeeOd9HAjGMUhFdt4inAZqkzN2uxoFPKDG1cBSihsaOWMtyp4tyc9ryobsyoxUkEKT+VO4mzzqXt+jTiSoQsew599LMpYZB28KihiO+ndY576jR3Zr7I1QeBEQHkc+NdQFfHOupOLsqM1RFxShC3ogml4T4VI7IUVpKdHPGF9gEiLUVIkU4O9dx88CuHFzwazc2zVQSDHhGyjauwRyGaYHI51T630hWyJtrALNd43PNYvP1+r9nPll8IPruvwaLDmUF53H2cCnc+s+A9dePdNNQv9VuFur9ySNkjHoxjwA7vPma1T28ksr3Fy7SzuctI25O1Z7pLbfYBsbBq0jEylk/DI6bFJcahBDxEcT7+zf5VrnsPsm4Wzg4+GaotDjC6ujtyRWP5Y+dauNm+jqe5hn30pvV0d3it6WB6UO8Oi6Z1ZxwkA/wDbFVWm606EK7EHxq96RLHLp9skmVyFx/SKxUkBjm7PEVB545Vl2j1PAmtKZvrTVXcYDN76sYrubYrI4/mNYLTb3gYKZV5+v9K11jMrxqzZ4TyONj5VHKO6en4aKwvpm2eRiPHnitLp5WaNlkJ6xMZ9YPI1mdElh+kokvonbFX9vIsGqGNTsylceW4+dXGTXR5HlxjL6LNUjXIO/rNIVixXNICOW9NUoDuBWn+nlcfRHlXsP+E/CnY3p86gqxXGOE8qIICefKtFJGbxu+AFKKkiBO+mPCQTw8u6numHraA5rqkIqYw43rqW6KWNsYjoUww2oZWPPNhQtl76Xj8KysocVA9Ak1xkZQS2MDmT3Vwao+pKsthMj54SBn30gKrUdXmuQ9vp5KJurXHefw/r8KqhbRwx4Rd85JPealkKCFUAbbKNtqFLgJvWiSRlJtgXQeAqj6RQ5sX9TCr0lXJA7j8qq+kAH0GXzWrjy0RLhMxljCRPMw2wn+vyq1lnURquxCKARTdHs2uJ2yjdSTwsw8jt8KuNT06GWya3X7NWIyw3P72qMtbs7/FklijZA127jis7FnXssid2cZQVnZbdpMOuYhKMjrAR+XOpnSOWRbK2R44uCFVHEeLHDywcHOceFU9lqkjXDJbWyxnJCyKzFyVBP3m/eaySOrF5EYRtdl1bdHJg6s0U0wfYdQAApweZPrx3VoILbV1syi26yJGcrEhxvuNs7cq851a51F9QnJ1O93b/AI7/AAzUQS3x56len/Hf9atYr5M8nlzclt2j1xBe2+lx3sNncPcn0rUoAV8TxZ/LHtqwa41prrjbT5ljkiKpNEytw7YzzGDv38vXXiyS3atk3923dgzPj41OgF+YlePVr6MFdws7jf8AqpehomXmt/2Pc9NmutDtLDTngvtTaVyGvSuAgJ7+Z291XJ1SzGprpzMwuHXjjDJgOME7eOwzXgVm2uSTJHF0i1NSeRN5KAP81emf/H/1gJr+3vL+W7ureQBXvpJJSoIIPD2tuX50OLXZz7QlwjeyMoRxgeiad1u21U+sX1xp9qZeCKR37KqAVGTgc8nx8KnWj9fbpIVxnO2c8iR8qkCQhcsT3UU5NBCkcjinb95NMaFYDvrqU4IxmupiZAAA5E0ucUIOGAZSCDyIO1OzSMx/EaDfH+xy+VEBrK6/dzJ0hjgWeRITCuUBPCfS7qBiTFlu1ZOfV/Ogujl+Jydxtn2U55167AAOxyc+uhyzJxL2huDVpESYQYRjvzO9Vuutmxk9lSJJh1bMrAnBx7j+oqBrEvFbSr3ADFaQ7RlN3FkTQ5TDpd1IBxFHLgesKKtrliwyAT2wNh+/Gsvp9zJHFJGm6tsUIyCTgb1YrfXEcDSPs4deQxseYrLK/mztwxfpRRdJ8S2fVB1VjwjiPdhgTWWt5C2pqMMiDjVB34wfz76vumc7yxw8XIEYx50lpBpkLo88l9KeDjPDGuBt45OMUrHGFx7IGuIF1KQjODuO+q0MMnn7qvdRa1F1/ZUkMAAAWYYbz5D4UW1k0pyFa0Lk75Eh3+FXHLSo6v4Sy/LYoUPF6O9W1orG3TAPMjkfGriGPQgyM9rImPEEj40XQ+j896G6qWGKHjPCZQQSM8wMcqftswzeGsa5kRtMt5RcxSBeyc4JIA8K9B6JTQfXeqq8yIsiI6OXA3DHcf1VUx9C7fH2urw57+C3P60Obo9a2VxFGL1JFYgOxThwPEDes5Ts5444xfDNl0iu45LNFEiM6PhuBgcjK7j1bVb6TIjWERVgQeLBHeOI1h26LafKivHrKBTup+jEgjzzUzTdC+rtTtLi1v7e5CyAOoHVtwnY7Hngb1Flm6yMUhYYoQbIHrpGIHOmIfk91dTK6mI8+0K+utPixLcRkMm0TOCqnbwPnU2TWtQk4zHJaxpg4ZVyfzIq0WwtlHZVR/LSfQoAeS/01hGdFOFlH9P1lQrpfI2eX2a/mKi3M97MS9yY5JAMNJ1C8WPUcbc6072UDrwkL5hRmq/UtIH0OY284SVUYozICFIGRy9YFP2O+hPGZ4TyBeEDl3jnQmkkLKWJ2FZRum0sEQW5sla4JO6nC4z5E5p8XTq1bAlsZ/DKYb5iuhSMXis0yu+CMHh3/f5UG/n6y2fi5+NVEnSvT0hWRo7pUdsAvAwHv5UK66R6XPaOFmIO3YKsDVKZPqY60lKFipxhgQf35Uee/e4KRNyDZ8/XTdAkhntJJVXiy4wGHpf+hU+8VTpxJt+GRZeGPBxjJxuPDeuWcvkejjrWjLdLZPsoQD+80G6bFxIcqNzvTelQkWJOtT7vcc1aXV+wLEa6qrjsrhzj3CtGbeJLVsy9zcGa6PGzs2Bgk52qVatl1BOBnn4U1buNbKVJHZy0hw3DtuB3+yltSeJQH7+WKTO3Dk22stw7A/Zvy78YzXoGlXMw0S2ZWAZYtiVz9wmvPlAA33re6WP90W3cOqycfgNTF8nF5taoEdc1J+LMkYwpO0YHeKEdVvZXHW9RJhWxxwI2Dg+IqM7rCkjyEhVQ8R9W1RfpzCUdXbsww3f/AHTVnCkW0esaiWVTMAPBUA7vVUvSNTvp9SginnyhycBQOQz8qobW8V5445IzGxJAyRvzq10cY1a23IB4uX4CaBNF9Jr956QnPtiWm/X2oEH+0Lhs4wgyKpJrPVUZi2nqV4jgi5/VaH/vAelYOR3AXSfpTSiLWRdvruq9c5S7jERPYBiGRXVRmS9HPTLk/hljNdTqAqkbI3yAbuvvpj3sZGesT+oV5ZJIxO5NR2Y+NT6SnkPWPrS19GaeGMj7/GPzFAvdSt0hdGvLYdYjBH65SpyOec15U2/OmxzNGCvCHjJ3jbkf9fXTWEn2Gd1qWN7xerOyqQcePE3+lXHRfo/p13FHe6lrcFopyUjWULKjBtic7Y2z7qLLptvdZe0jDN96JgOIeR7x+dQTbRrsEUY2wByrRxbBTNNrOiaVPpUog6USXIt0aVbeW4V1ZwDjAHLvHI86ypsCdRulYZ6qIM/lgZx7K51SIFuBdh4cqt5GjfUekQ/htBz9SUox1BysDBDZaVdSSW1xcwzhuHiSLiBGe/I9RouqdIFlsrhDLI/EowZLcjJz345CqmXWrd2fijl7R3AxUO+uvpq4tobjBIDsRsPDlypNJmkW0Du0VpFMCcYAG4B32qZpl/HbmWaeASpGmME9/IAfvxqzs4rZYG6u24TGvpI4wxx3g/KqrWGJSKMqFDsTsMA42+JNKkyoZZRujQaRqlrqMTrLapGPvRjkPBh8KsdJt9FlkfiFueFQwLSNnODkbEY7qzNrZT2scNzJGFhugY13+Xs/Kp1npVvfTKrqe1nYYz+dZyhUkz0sU3n8dxuqNMdN0Z0MpiXJOFAL7jA35+JPuqz0YGPTmiAJEfGqqearwkVkLzo3qVo6nSpL0KRssc3Bj3EDFafost3HpjR3xlNw0jBjM+W3TGc79/xq7s8/NBx7lYxuF+NHXKlDkeNRPq+NpVxJKgw5ID/3TVqNMn9JprcdkrjjJPwoq6TNxKTcQ7A5wGPMY/hqTFOiptLKGKWJhxO4OzOc42qw0lj9aWuBnfbfHNSDR00mRChMynBGyxv8xRLWwNrdQTNMG6tgeHqyPjTC7GXfSKSxVluLuWBuLmGChRnuHft5c6laRqbaqHvomknsoiY3YkZ4juNjv3j9awV3plpHqt5Jdalp8atIxw0h4h2jzyPnWv0fVLCKwNrZXETwkcLGHAUnzHfUz5R2Qw42r2tl99KtD6UbD+UfrXVmfpEqnsyMfWN9q6sP5COZozsqkd1AKnwrYNpdmdxGT/NUWa1hi9HTmcePWGuv2GehlWVs8qG0bc8GtDJNCmR9WIPxMTUZrxQezY2w/kJ+dWpkalEVdTxKDnxo5ljutrziSbG06rnP4gOfmN/OrB76Ubpb2y/4QoLajeD0TGvlCn6U9n+BSKm8s57bHWJ2G3R1PErD1Gq0x3EH0kwsT16cDqBzWtjYdJtRskeJhBPA/pxSxZU+vbkfXR5dQup0MmlvE5xxNblMvH7/AEh66Lb+hqkeaPbXAO8L7nwqbpltfCVAkUoR2wTwnh9pq/vdUvbkFLh1YA+iUGx91VpJ3xt5UtWVug7pc2QYzRYVzsc5GagXUv0m5tkbOFBU4PPLE053cJwZ7Gc49dARgkyyEZII28aKBM3WpL1nRh42MLrBPEVkj2PD2SuPDsuw3o/+z+mo5HBcOoOVzcuPgRWbvL5V0uSEZw3CU32HIY5Du+FWkXS7TXwGMyHlhkzj3VErKi2lSZbfVNgBtDMP+suP/JRY7aO3ULCroOe1zN83qDD0h02XZb2IHuDnh+NA1K/mdm+h3ZClOzwvFwcWTzLb1FMRdKWHifxMx+Jqm1zWrbS3iS6thKZuIjCIcYxzz51Kj1S2VFElzCXAGcOOdI0sV0QxMMmPQDx8WM88bVMpacspKwenSWl9aRXaWduqyDIDQoSPyqYgjB7Nvbr5QJ+lOhhuOAL1DNv2eFCoA9uMVT6tq1lbTvayyxx3ET4eOQMQNv7vP4UReysTVF+ty6ns8C45cKAfKjDUbwYC3c6/hkI+FYu16R2NnaiPrZLmTiZsohA3JOO1VxoOonVY5pupaJEYKozxEnGfDyok9VbEky3kVpD1jOXY82ZtyfbXUvWAgDh94rq82Tduh8lqybdnb2Uzgb+P/KKNSCvRKBGInmW/KgS2MT7tGreYH6VNpcUWFFQ+kwONrdAfxn9KgT9H2O8bL5VpcYpMU1JoWqMdJoV0OUQP8woS6Jfo6sqcDA7MHAI9tbQpTSgxyqvYxaoy81gtyANUhWOUEYuoxsfxgd3rqj1bSLiwkzLEBGfQdN0b2/KvQGjyCDjB7sUy3gigBjKB7dvShc9j2eFXHL+kvH+HlskBzgjHsoD2+21erXHQi1vkabRp9x6dtLsyeR76o36LFWKvJwkHBBU5FX7Iipnnl1NJ1SxO3ZQ7ZqKuSeVemr0Wgb05T7Fpw6I2XMu/uqXKJSs8z4Se40oQ9wr05eilgOfGfaKInRjTlbPVsfM1O6HyeaRmRQMQoR4lanW+p3duR1UUS+SmvRk0TT05Wqe2irpVio2tIv6aTkgpmMh6V6pGMLb252/gI+Bql1o3mt3gufoKJMVCuYge3jkTz3xt5V6ilhbD0baHH4BRRaQD/wDPGP5RStDpnlGn9HNTuJ0Q20kaM3akZTgDxr1TS9M0+x0yKyiDpwbtKY1Yux5kkYPsOfCjrCg5RpjyFFA22GKUvlwNAjpiyD7G5RvVlfg3CR+ddRcAjurqy9UPwLHVx2pKcasYgpRSLyNcOdADiKbmiHlTfGgBKQinH7tIaAGEUwjeid9IfSPsoASOSSGRXiZlZeTLzFXCXVpqyCPUsRXHJLlRjPn+/dVO/I01PvUIRN1PTJ7EgvEvVn0ZUzhvfyqAMqd+VbC0/wDrB/5J+FZE8hTYChgacFDcqFRY+VACFcUhFONMbnSAYQQedKG9dPPKhGmA7OQN812/jSfeNOpgcGxS01eQrqAP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298" y="4712018"/>
            <a:ext cx="1743075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4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Numbers to 100: Intro</a:t>
            </a:r>
            <a:endParaRPr lang="en-US" cap="none" dirty="0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36866" name="Rectangle 3"/>
          <p:cNvSpPr>
            <a:spLocks noGrp="1"/>
          </p:cNvSpPr>
          <p:nvPr>
            <p:ph idx="1"/>
          </p:nvPr>
        </p:nvSpPr>
        <p:spPr>
          <a:xfrm>
            <a:off x="762000" y="1371600"/>
            <a:ext cx="7543800" cy="1981200"/>
          </a:xfrm>
        </p:spPr>
        <p:txBody>
          <a:bodyPr/>
          <a:lstStyle/>
          <a:p>
            <a:pPr eaLnBrk="1" hangingPunct="1"/>
            <a:r>
              <a:rPr lang="en-US" dirty="0" smtClean="0"/>
              <a:t>The hundreds chart is an essential tool for every K-3 classroom!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36867" name="Picture 3" descr="hundredsChar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642456"/>
            <a:ext cx="4419600" cy="345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62606" y="4682359"/>
            <a:ext cx="302697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hlinkClick r:id="rId4"/>
              </a:rPr>
              <a:t>Counting Collections to 100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>
                <a:hlinkClick r:id="rId5"/>
              </a:rPr>
              <a:t>Skip Counting with Counting Collections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Notice the “Questions to Consider”</a:t>
            </a:r>
          </a:p>
        </p:txBody>
      </p:sp>
    </p:spTree>
    <p:extLst>
      <p:ext uri="{BB962C8B-B14F-4D97-AF65-F5344CB8AC3E}">
        <p14:creationId xmlns:p14="http://schemas.microsoft.com/office/powerpoint/2010/main" val="79267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Coming to Know Number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93" y="1428162"/>
            <a:ext cx="1949029" cy="2542212"/>
          </a:xfr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415" y="1428162"/>
            <a:ext cx="3794106" cy="3341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352" y="4316766"/>
            <a:ext cx="2604393" cy="2300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165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Real world number sense</a:t>
            </a:r>
            <a:endParaRPr lang="en-US" cap="none" dirty="0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37890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Estimation and measurement:</a:t>
            </a:r>
          </a:p>
          <a:p>
            <a:pPr eaLnBrk="1" hangingPunct="1"/>
            <a:r>
              <a:rPr lang="en-US" i="1" smtClean="0"/>
              <a:t>Will it be more or less than</a:t>
            </a:r>
            <a:r>
              <a:rPr lang="en-US" smtClean="0"/>
              <a:t> 10 footprints long? Will the apple weigh more or less than 20 wooden blocks? Are there more or less than 15 unifix cubes in this long bar?</a:t>
            </a:r>
          </a:p>
          <a:p>
            <a:pPr eaLnBrk="1" hangingPunct="1"/>
            <a:r>
              <a:rPr lang="en-US" i="1" smtClean="0"/>
              <a:t>Closer to ______ or to _______? </a:t>
            </a:r>
            <a:r>
              <a:rPr lang="en-US" smtClean="0"/>
              <a:t>5 or 20 footprints, 10 or 30 blocks, 10 or 50 cubes?</a:t>
            </a:r>
            <a:endParaRPr lang="en-US" i="1" smtClean="0"/>
          </a:p>
          <a:p>
            <a:pPr eaLnBrk="1" hangingPunct="1"/>
            <a:r>
              <a:rPr lang="en-US" i="1" smtClean="0"/>
              <a:t>About _______?</a:t>
            </a:r>
            <a:r>
              <a:rPr lang="en-US" smtClean="0"/>
              <a:t> … how many footprints? how many blocks? how many unifix cubes?</a:t>
            </a:r>
            <a:endParaRPr lang="en-US" i="1" smtClean="0"/>
          </a:p>
          <a:p>
            <a:pPr eaLnBrk="1" hangingPunct="1"/>
            <a:endParaRPr lang="en-US" i="1" smtClean="0"/>
          </a:p>
        </p:txBody>
      </p:sp>
      <p:sp>
        <p:nvSpPr>
          <p:cNvPr id="4" name="TextBox 3"/>
          <p:cNvSpPr txBox="1"/>
          <p:nvPr/>
        </p:nvSpPr>
        <p:spPr>
          <a:xfrm>
            <a:off x="914400" y="6259512"/>
            <a:ext cx="1954213" cy="3698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Activities 30 &amp; 31</a:t>
            </a:r>
          </a:p>
        </p:txBody>
      </p:sp>
    </p:spTree>
    <p:extLst>
      <p:ext uri="{BB962C8B-B14F-4D97-AF65-F5344CB8AC3E}">
        <p14:creationId xmlns:p14="http://schemas.microsoft.com/office/powerpoint/2010/main" val="388429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</a:t>
            </a:r>
            <a:r>
              <a:rPr lang="en-US" smtClean="0"/>
              <a:t>and Take Break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71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Is it reasonable?</a:t>
            </a:r>
            <a:endParaRPr lang="en-US" dirty="0"/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Could the teacher be 15 feet tall? </a:t>
            </a:r>
          </a:p>
          <a:p>
            <a:pPr eaLnBrk="1" hangingPunct="1"/>
            <a:r>
              <a:rPr lang="en-US" dirty="0" smtClean="0"/>
              <a:t>Could your living room be 15 feet wide? </a:t>
            </a:r>
          </a:p>
          <a:p>
            <a:pPr eaLnBrk="1" hangingPunct="1"/>
            <a:r>
              <a:rPr lang="en-US" dirty="0" smtClean="0"/>
              <a:t>Can a person jump 15 feet high? </a:t>
            </a:r>
          </a:p>
          <a:p>
            <a:pPr eaLnBrk="1" hangingPunct="1"/>
            <a:r>
              <a:rPr lang="en-US" dirty="0" smtClean="0"/>
              <a:t>Could three children stretch their arms 15 feet?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Number sense is the bridge to mathematical proficiency at all levels.</a:t>
            </a:r>
          </a:p>
        </p:txBody>
      </p:sp>
    </p:spTree>
    <p:extLst>
      <p:ext uri="{BB962C8B-B14F-4D97-AF65-F5344CB8AC3E}">
        <p14:creationId xmlns:p14="http://schemas.microsoft.com/office/powerpoint/2010/main" val="280725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/>
          </p:cNvSpPr>
          <p:nvPr>
            <p:ph idx="1"/>
          </p:nvPr>
        </p:nvSpPr>
        <p:spPr>
          <a:xfrm>
            <a:off x="304800" y="838200"/>
            <a:ext cx="7239000" cy="5465763"/>
          </a:xfrm>
        </p:spPr>
        <p:txBody>
          <a:bodyPr/>
          <a:lstStyle/>
          <a:p>
            <a:pPr algn="ctr" eaLnBrk="1" hangingPunct="1">
              <a:spcBef>
                <a:spcPts val="180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r>
              <a:rPr lang="en-US" sz="3600" b="1" dirty="0" smtClean="0">
                <a:solidFill>
                  <a:srgbClr val="006666"/>
                </a:solidFill>
              </a:rPr>
              <a:t>Counting &amp; number relationships</a:t>
            </a:r>
          </a:p>
          <a:p>
            <a:pPr algn="ctr" eaLnBrk="1" hangingPunct="1">
              <a:spcAft>
                <a:spcPts val="1200"/>
              </a:spcAft>
              <a:buFont typeface="Wingdings 2" pitchFamily="18" charset="2"/>
              <a:buNone/>
              <a:defRPr/>
            </a:pPr>
            <a:r>
              <a:rPr lang="en-US" sz="3200" i="1" dirty="0" smtClean="0">
                <a:solidFill>
                  <a:schemeClr val="accent4">
                    <a:lumMod val="75000"/>
                  </a:schemeClr>
                </a:solidFill>
              </a:rPr>
              <a:t>are the basis for</a:t>
            </a:r>
          </a:p>
          <a:p>
            <a:pPr algn="ctr" eaLnBrk="1" hangingPunct="1">
              <a:spcBef>
                <a:spcPts val="180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</a:rPr>
              <a:t>Problem solving </a:t>
            </a:r>
            <a:endParaRPr lang="en-US" sz="4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 eaLnBrk="1" hangingPunct="1">
              <a:spcAft>
                <a:spcPts val="1200"/>
              </a:spcAft>
              <a:buFont typeface="Wingdings 2" pitchFamily="18" charset="2"/>
              <a:buNone/>
              <a:defRPr/>
            </a:pPr>
            <a:r>
              <a:rPr lang="en-US" sz="3200" i="1" dirty="0" smtClean="0">
                <a:solidFill>
                  <a:schemeClr val="accent4">
                    <a:lumMod val="75000"/>
                  </a:schemeClr>
                </a:solidFill>
              </a:rPr>
              <a:t>which leads to </a:t>
            </a:r>
          </a:p>
          <a:p>
            <a:pPr algn="ctr" eaLnBrk="1" hangingPunct="1">
              <a:spcBef>
                <a:spcPts val="180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r>
              <a:rPr lang="en-US" sz="3600" b="1" dirty="0" smtClean="0">
                <a:solidFill>
                  <a:srgbClr val="002060"/>
                </a:solidFill>
              </a:rPr>
              <a:t>Fluency with whole numbers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758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Number Talks</a:t>
            </a:r>
            <a:endParaRPr lang="en-US" dirty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4953000"/>
          </a:xfrm>
        </p:spPr>
        <p:txBody>
          <a:bodyPr/>
          <a:lstStyle/>
          <a:p>
            <a:pPr marL="114300" indent="0">
              <a:buFont typeface="Arial" charset="0"/>
              <a:buNone/>
            </a:pPr>
            <a:r>
              <a:rPr lang="en-US" dirty="0" smtClean="0"/>
              <a:t>…to develop basic number concepts</a:t>
            </a:r>
          </a:p>
          <a:p>
            <a:pPr marL="114300" indent="0">
              <a:buFont typeface="Arial" charset="0"/>
              <a:buNone/>
            </a:pPr>
            <a:endParaRPr lang="en-US" dirty="0" smtClean="0"/>
          </a:p>
          <a:p>
            <a:pPr marL="114300" indent="0">
              <a:buFont typeface="Arial" charset="0"/>
              <a:buNone/>
            </a:pPr>
            <a:endParaRPr lang="en-US" dirty="0" smtClean="0"/>
          </a:p>
          <a:p>
            <a:pPr marL="114300" indent="0">
              <a:buFont typeface="Arial" charset="0"/>
              <a:buNone/>
            </a:pPr>
            <a:endParaRPr lang="en-US" dirty="0" smtClean="0"/>
          </a:p>
          <a:p>
            <a:pPr marL="114300" indent="0">
              <a:buFont typeface="Arial" charset="0"/>
              <a:buNone/>
            </a:pPr>
            <a:endParaRPr lang="en-US" dirty="0" smtClean="0"/>
          </a:p>
          <a:p>
            <a:pPr marL="114300" indent="0">
              <a:buFont typeface="Arial" charset="0"/>
              <a:buNone/>
            </a:pPr>
            <a:endParaRPr lang="en-US" dirty="0" smtClean="0"/>
          </a:p>
          <a:p>
            <a:pPr marL="114300" indent="0">
              <a:buFont typeface="Arial" charset="0"/>
              <a:buNone/>
            </a:pPr>
            <a:endParaRPr lang="en-US" dirty="0" smtClean="0"/>
          </a:p>
          <a:p>
            <a:pPr marL="114300" indent="0">
              <a:buFont typeface="Arial" charset="0"/>
              <a:buNone/>
            </a:pPr>
            <a:endParaRPr lang="en-US" dirty="0" smtClean="0"/>
          </a:p>
          <a:p>
            <a:pPr marL="114300" indent="0">
              <a:buFont typeface="Arial" charset="0"/>
              <a:buNone/>
            </a:pPr>
            <a:endParaRPr lang="en-US" sz="1000" dirty="0" smtClean="0"/>
          </a:p>
          <a:p>
            <a:pPr marL="114300" indent="0">
              <a:buFont typeface="Arial" charset="0"/>
              <a:buNone/>
            </a:pPr>
            <a:r>
              <a:rPr lang="en-US" dirty="0" smtClean="0"/>
              <a:t>After the video, go around your table one at a time and describe one thing you liked or noticed in the teaching episode.</a:t>
            </a:r>
          </a:p>
          <a:p>
            <a:pPr marL="114300" indent="0">
              <a:buFont typeface="Arial" charset="0"/>
              <a:buNone/>
            </a:pPr>
            <a:r>
              <a:rPr lang="en-US" dirty="0" smtClean="0"/>
              <a:t>Then open up the discussion to responses and further discussion.</a:t>
            </a:r>
          </a:p>
          <a:p>
            <a:pPr marL="114300" indent="0">
              <a:buFont typeface="Arial" charset="0"/>
              <a:buNone/>
            </a:pPr>
            <a:endParaRPr lang="en-US" dirty="0" smtClean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905000"/>
            <a:ext cx="5181600" cy="29273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64465" y="6294474"/>
            <a:ext cx="5443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Video snapshot from DVD included with </a:t>
            </a:r>
            <a:r>
              <a:rPr lang="en-US" sz="1000" b="1" dirty="0"/>
              <a:t>Number Talks: Helping Children Build Mental Math </a:t>
            </a:r>
            <a:r>
              <a:rPr lang="en-US" sz="1000" b="1" dirty="0" smtClean="0"/>
              <a:t>and </a:t>
            </a:r>
            <a:r>
              <a:rPr lang="en-US" sz="1000" b="1" dirty="0"/>
              <a:t>Computation Strategies, Grades K-5</a:t>
            </a:r>
            <a:r>
              <a:rPr lang="en-US" sz="1000" dirty="0"/>
              <a:t>, by Sherry </a:t>
            </a:r>
            <a:r>
              <a:rPr lang="en-US" sz="1000" dirty="0" smtClean="0"/>
              <a:t>Parrish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 a first </a:t>
            </a:r>
            <a:r>
              <a:rPr lang="en-US" smtClean="0"/>
              <a:t>grade class…</a:t>
            </a:r>
            <a:endParaRPr lang="en-US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spcAft>
                <a:spcPts val="1200"/>
              </a:spcAft>
            </a:pPr>
            <a:r>
              <a:rPr lang="en-US" dirty="0" smtClean="0"/>
              <a:t>Three children successfully solved addition and subtraction tasks for two digit numbers.</a:t>
            </a:r>
          </a:p>
          <a:p>
            <a:pPr eaLnBrk="1" hangingPunct="1">
              <a:spcAft>
                <a:spcPts val="1200"/>
              </a:spcAft>
            </a:pPr>
            <a:r>
              <a:rPr lang="en-US" dirty="0" smtClean="0"/>
              <a:t>Fourteen of the twenty-one children used their fingers to count all or count on as they solved such problems as </a:t>
            </a:r>
            <a:br>
              <a:rPr lang="en-US" dirty="0" smtClean="0"/>
            </a:br>
            <a:r>
              <a:rPr lang="en-US" dirty="0" smtClean="0"/>
              <a:t>6 + 3 = ___ and 8 + 9 = ___. </a:t>
            </a:r>
          </a:p>
          <a:p>
            <a:pPr eaLnBrk="1" hangingPunct="1">
              <a:spcAft>
                <a:spcPts val="1200"/>
              </a:spcAft>
            </a:pPr>
            <a:r>
              <a:rPr lang="en-US" dirty="0" smtClean="0"/>
              <a:t>Three of the children needed cubes to solve such problems and counted all the cubes. </a:t>
            </a:r>
          </a:p>
          <a:p>
            <a:pPr eaLnBrk="1" hangingPunct="1"/>
            <a:r>
              <a:rPr lang="en-US" dirty="0" smtClean="0"/>
              <a:t>One child had difficulty counting more than seven cubes accurately. </a:t>
            </a:r>
          </a:p>
        </p:txBody>
      </p:sp>
    </p:spTree>
    <p:extLst>
      <p:ext uri="{BB962C8B-B14F-4D97-AF65-F5344CB8AC3E}">
        <p14:creationId xmlns:p14="http://schemas.microsoft.com/office/powerpoint/2010/main" val="212328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Benefits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33400" indent="-419100">
              <a:buClr>
                <a:schemeClr val="tx2"/>
              </a:buClr>
              <a:buFont typeface="Arial" charset="0"/>
              <a:buNone/>
            </a:pPr>
            <a:r>
              <a:rPr lang="en-US" smtClean="0"/>
              <a:t>Students have the opportunity to:</a:t>
            </a:r>
          </a:p>
          <a:p>
            <a:pPr marL="533400" indent="-419100">
              <a:buClr>
                <a:schemeClr val="tx2"/>
              </a:buClr>
            </a:pPr>
            <a:r>
              <a:rPr lang="en-US" smtClean="0"/>
              <a:t>Clarify their own thinking.</a:t>
            </a:r>
          </a:p>
          <a:p>
            <a:pPr marL="533400" indent="-419100">
              <a:buClr>
                <a:schemeClr val="tx2"/>
              </a:buClr>
            </a:pPr>
            <a:r>
              <a:rPr lang="en-US" smtClean="0"/>
              <a:t>Consider and test other strategies to see if they are mathematically logical.</a:t>
            </a:r>
          </a:p>
          <a:p>
            <a:pPr marL="533400" indent="-419100">
              <a:buClr>
                <a:schemeClr val="tx2"/>
              </a:buClr>
            </a:pPr>
            <a:r>
              <a:rPr lang="en-US" smtClean="0"/>
              <a:t>Investigate and apply mathematical relationships.</a:t>
            </a:r>
          </a:p>
          <a:p>
            <a:pPr marL="533400" indent="-419100">
              <a:buClr>
                <a:schemeClr val="tx2"/>
              </a:buClr>
            </a:pPr>
            <a:r>
              <a:rPr lang="en-US" smtClean="0"/>
              <a:t>Build a repertoire of efficient strategies.</a:t>
            </a:r>
          </a:p>
          <a:p>
            <a:pPr marL="533400" indent="-419100">
              <a:buClr>
                <a:schemeClr val="tx2"/>
              </a:buClr>
            </a:pPr>
            <a:r>
              <a:rPr lang="en-US" smtClean="0"/>
              <a:t>Make decisions about choosing efficient strategies for specific problems.</a:t>
            </a:r>
          </a:p>
          <a:p>
            <a:pPr marL="533400" indent="-419100">
              <a:buClr>
                <a:schemeClr val="tx2"/>
              </a:buClr>
            </a:pPr>
            <a:endParaRPr lang="en-US" smtClean="0"/>
          </a:p>
          <a:p>
            <a:pPr marL="533400" indent="-419100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The teacher’s role</a:t>
            </a:r>
          </a:p>
        </p:txBody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Since the heart of number talks is classroom conversations, it is appropriate for the teacher to move into the role of facilitator.</a:t>
            </a: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2590800"/>
            <a:ext cx="3800475" cy="3419475"/>
          </a:xfrm>
          <a:prstGeom prst="rect">
            <a:avLst/>
          </a:prstGeom>
          <a:noFill/>
        </p:spPr>
      </p:pic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685800" y="3124200"/>
            <a:ext cx="2971800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>
                <a:solidFill>
                  <a:srgbClr val="006666"/>
                </a:solidFill>
              </a:rPr>
              <a:t>“By changing my question from ‘What answer did you get?’ to ‘How did you solve this problem?’ I was able to understand how they were making sense of mathematics.”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64465" y="6294474"/>
            <a:ext cx="5443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Interview with teacher in </a:t>
            </a:r>
            <a:r>
              <a:rPr lang="en-US" sz="1000" b="1" dirty="0" smtClean="0"/>
              <a:t>Number </a:t>
            </a:r>
            <a:r>
              <a:rPr lang="en-US" sz="1000" b="1" dirty="0"/>
              <a:t>Talks: Helping Children Build Mental Math </a:t>
            </a:r>
            <a:r>
              <a:rPr lang="en-US" sz="1000" b="1" dirty="0" smtClean="0"/>
              <a:t>and </a:t>
            </a:r>
            <a:r>
              <a:rPr lang="en-US" sz="1000" b="1" dirty="0"/>
              <a:t>Computation Strategies, Grades K-5</a:t>
            </a:r>
            <a:r>
              <a:rPr lang="en-US" sz="1000" dirty="0"/>
              <a:t>, by Sherry </a:t>
            </a:r>
            <a:r>
              <a:rPr lang="en-US" sz="1000" dirty="0" smtClean="0"/>
              <a:t>Parrish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Procedures and expectations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33400" indent="-419100">
              <a:buClr>
                <a:schemeClr val="tx2"/>
              </a:buClr>
              <a:buFont typeface="Arial" charset="0"/>
              <a:buAutoNum type="arabicPeriod"/>
            </a:pPr>
            <a:r>
              <a:rPr lang="en-US" dirty="0" smtClean="0"/>
              <a:t>Select a designated location that allows you to maintain close proximity to your students for informal observations and interactions.</a:t>
            </a:r>
          </a:p>
          <a:p>
            <a:pPr marL="533400" indent="-419100">
              <a:buClr>
                <a:schemeClr val="tx2"/>
              </a:buClr>
              <a:buFont typeface="Arial" charset="0"/>
              <a:buAutoNum type="arabicPeriod"/>
            </a:pPr>
            <a:r>
              <a:rPr lang="en-US" dirty="0" smtClean="0"/>
              <a:t>Provide appropriate wait time for the majority of the students to access the problem.</a:t>
            </a:r>
          </a:p>
          <a:p>
            <a:pPr marL="533400" indent="-419100">
              <a:buClr>
                <a:schemeClr val="tx2"/>
              </a:buClr>
              <a:buFont typeface="Arial" charset="0"/>
              <a:buAutoNum type="arabicPeriod"/>
            </a:pPr>
            <a:r>
              <a:rPr lang="en-US" dirty="0" smtClean="0"/>
              <a:t>Accept, respect, and consider all answers.</a:t>
            </a:r>
          </a:p>
          <a:p>
            <a:pPr marL="533400" indent="-419100">
              <a:buClr>
                <a:schemeClr val="tx2"/>
              </a:buClr>
              <a:buFont typeface="Arial" charset="0"/>
              <a:buAutoNum type="arabicPeriod"/>
            </a:pPr>
            <a:r>
              <a:rPr lang="en-US" dirty="0" smtClean="0"/>
              <a:t>Encourage student communication throughout the number talk.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Five small steps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33400" indent="-419100">
              <a:buClr>
                <a:schemeClr val="folHlink"/>
              </a:buClr>
              <a:buFont typeface="Arial" charset="0"/>
              <a:buAutoNum type="arabicPeriod"/>
            </a:pPr>
            <a:r>
              <a:rPr lang="en-US" dirty="0" smtClean="0"/>
              <a:t>Start with smaller problems to elicit thinking from multiple perspectives</a:t>
            </a:r>
          </a:p>
          <a:p>
            <a:pPr marL="533400" indent="-419100">
              <a:buClr>
                <a:schemeClr val="folHlink"/>
              </a:buClr>
              <a:buFont typeface="Arial" charset="0"/>
              <a:buAutoNum type="arabicPeriod"/>
            </a:pPr>
            <a:r>
              <a:rPr lang="en-US" dirty="0" smtClean="0"/>
              <a:t>Be prepared to offer a strategy from a previous student.</a:t>
            </a:r>
          </a:p>
          <a:p>
            <a:pPr marL="533400" indent="-419100">
              <a:buClr>
                <a:schemeClr val="folHlink"/>
              </a:buClr>
              <a:buFont typeface="Arial" charset="0"/>
              <a:buAutoNum type="arabicPeriod"/>
            </a:pPr>
            <a:r>
              <a:rPr lang="en-US" dirty="0" smtClean="0"/>
              <a:t>It is all right to put a student’s strategy on the back burner</a:t>
            </a:r>
          </a:p>
          <a:p>
            <a:pPr marL="792163" lvl="1" indent="-381000">
              <a:buClr>
                <a:schemeClr val="folHlink"/>
              </a:buClr>
              <a:buFont typeface="Arial" charset="0"/>
              <a:buNone/>
            </a:pPr>
            <a:r>
              <a:rPr lang="en-US" dirty="0" smtClean="0"/>
              <a:t>	if you’re not following their thinking or can’t think of a good question to help them untangle their reasoning.</a:t>
            </a:r>
          </a:p>
          <a:p>
            <a:pPr marL="533400" indent="-419100">
              <a:buClr>
                <a:schemeClr val="folHlink"/>
              </a:buClr>
              <a:buFont typeface="Arial" charset="0"/>
              <a:buAutoNum type="arabicPeriod"/>
            </a:pPr>
            <a:r>
              <a:rPr lang="en-US" dirty="0" smtClean="0"/>
              <a:t>As a rule, limit your number talks to 5 to 15 minutes.</a:t>
            </a:r>
          </a:p>
          <a:p>
            <a:pPr marL="533400" indent="-419100">
              <a:buClr>
                <a:schemeClr val="folHlink"/>
              </a:buClr>
              <a:buFont typeface="Arial" charset="0"/>
              <a:buAutoNum type="arabicPeriod"/>
            </a:pPr>
            <a:r>
              <a:rPr lang="en-US" dirty="0" smtClean="0"/>
              <a:t>Be patient with yourself and your students as you incorporate number talks into your regular math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Instructional Resources</a:t>
            </a:r>
            <a:endParaRPr lang="en-US" dirty="0"/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eaLnBrk="1" hangingPunct="1">
              <a:buNone/>
            </a:pPr>
            <a:r>
              <a:rPr lang="en-US" dirty="0" smtClean="0"/>
              <a:t>Links to these resources can be found at </a:t>
            </a:r>
          </a:p>
          <a:p>
            <a:pPr marL="114300" indent="0" eaLnBrk="1" hangingPunct="1">
              <a:buNone/>
            </a:pPr>
            <a:r>
              <a:rPr lang="en-US" smtClean="0">
                <a:hlinkClick r:id="rId3"/>
              </a:rPr>
              <a:t>blakeslee-math-resources.wikispaces.com</a:t>
            </a:r>
            <a:endParaRPr lang="en-US" dirty="0" smtClean="0"/>
          </a:p>
          <a:p>
            <a:pPr marL="114300" indent="0" eaLnBrk="1" hangingPunct="1">
              <a:buNone/>
            </a:pPr>
            <a:r>
              <a:rPr lang="en-US" dirty="0" smtClean="0"/>
              <a:t>You may have to create a </a:t>
            </a:r>
            <a:r>
              <a:rPr lang="en-US" dirty="0" err="1" smtClean="0"/>
              <a:t>wikispaces</a:t>
            </a:r>
            <a:r>
              <a:rPr lang="en-US" dirty="0" smtClean="0"/>
              <a:t> account if you don’t currently have 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Your kindergarten class</a:t>
            </a:r>
            <a:r>
              <a:rPr lang="en-US" cap="none" dirty="0" smtClean="0">
                <a:ln>
                  <a:noFill/>
                </a:ln>
              </a:rPr>
              <a:t>?</a:t>
            </a:r>
          </a:p>
        </p:txBody>
      </p:sp>
      <p:sp>
        <p:nvSpPr>
          <p:cNvPr id="55299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Say the number sequence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to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20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? higher? 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0070C0"/>
                </a:solidFill>
              </a:rPr>
              <a:t>Tell which group of objects </a:t>
            </a:r>
            <a:r>
              <a:rPr lang="en-US" sz="2400" dirty="0">
                <a:solidFill>
                  <a:srgbClr val="0070C0"/>
                </a:solidFill>
              </a:rPr>
              <a:t>has more? </a:t>
            </a:r>
            <a:r>
              <a:rPr lang="en-US" sz="2400" dirty="0" smtClean="0">
                <a:solidFill>
                  <a:srgbClr val="0070C0"/>
                </a:solidFill>
              </a:rPr>
              <a:t>which has less</a:t>
            </a:r>
            <a:r>
              <a:rPr lang="en-US" sz="2400" dirty="0">
                <a:solidFill>
                  <a:srgbClr val="0070C0"/>
                </a:solidFill>
              </a:rPr>
              <a:t>? or whether they are equal?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008080"/>
                </a:solidFill>
              </a:rPr>
              <a:t>Count a </a:t>
            </a:r>
            <a:r>
              <a:rPr lang="en-US" sz="2400" dirty="0">
                <a:solidFill>
                  <a:srgbClr val="008080"/>
                </a:solidFill>
              </a:rPr>
              <a:t>group of objects up to </a:t>
            </a:r>
            <a:r>
              <a:rPr lang="en-US" sz="2400" dirty="0" smtClean="0">
                <a:solidFill>
                  <a:srgbClr val="008080"/>
                </a:solidFill>
              </a:rPr>
              <a:t>10? </a:t>
            </a:r>
            <a:r>
              <a:rPr lang="en-US" sz="2400" dirty="0">
                <a:solidFill>
                  <a:srgbClr val="008080"/>
                </a:solidFill>
              </a:rPr>
              <a:t>to </a:t>
            </a:r>
            <a:r>
              <a:rPr lang="en-US" sz="2400" dirty="0" smtClean="0">
                <a:solidFill>
                  <a:srgbClr val="008080"/>
                </a:solidFill>
              </a:rPr>
              <a:t>20</a:t>
            </a:r>
            <a:r>
              <a:rPr lang="en-US" sz="2400" dirty="0">
                <a:solidFill>
                  <a:srgbClr val="008080"/>
                </a:solidFill>
              </a:rPr>
              <a:t>?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rgbClr val="7030A0"/>
                </a:solidFill>
              </a:rPr>
              <a:t>Show a </a:t>
            </a:r>
            <a:r>
              <a:rPr lang="en-US" sz="2400" dirty="0">
                <a:solidFill>
                  <a:srgbClr val="7030A0"/>
                </a:solidFill>
              </a:rPr>
              <a:t>set of counters to represent a </a:t>
            </a:r>
            <a:r>
              <a:rPr lang="en-US" sz="2400" dirty="0" smtClean="0">
                <a:solidFill>
                  <a:srgbClr val="7030A0"/>
                </a:solidFill>
              </a:rPr>
              <a:t>number?</a:t>
            </a:r>
            <a:endParaRPr lang="en-US" sz="2400" dirty="0">
              <a:solidFill>
                <a:srgbClr val="7030A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Recognize </a:t>
            </a:r>
            <a:r>
              <a:rPr lang="en-US" sz="2400" dirty="0">
                <a:solidFill>
                  <a:srgbClr val="C00000"/>
                </a:solidFill>
              </a:rPr>
              <a:t>dot card groupings and say the number represented, without counting. 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142" y="4732251"/>
            <a:ext cx="1343025" cy="13525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1885" y="5408526"/>
            <a:ext cx="38359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Look at the math on the diagnostic assessment – what percent have accomplished each task?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58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/>
          </p:cNvSpPr>
          <p:nvPr>
            <p:ph idx="1"/>
          </p:nvPr>
        </p:nvSpPr>
        <p:spPr>
          <a:xfrm>
            <a:off x="457200" y="1600200"/>
            <a:ext cx="7239000" cy="457199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Start </a:t>
            </a:r>
            <a:r>
              <a:rPr lang="en-US" dirty="0"/>
              <a:t>counting at a number other than 1 and continue the sequence? 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C00000"/>
                </a:solidFill>
              </a:rPr>
              <a:t>Count </a:t>
            </a:r>
            <a:r>
              <a:rPr lang="en-US" dirty="0">
                <a:solidFill>
                  <a:srgbClr val="C00000"/>
                </a:solidFill>
              </a:rPr>
              <a:t>objects up to 20 in a group and write the numeral?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7030A0"/>
                </a:solidFill>
              </a:rPr>
              <a:t>Answer </a:t>
            </a:r>
            <a:r>
              <a:rPr lang="en-US" dirty="0">
                <a:solidFill>
                  <a:srgbClr val="7030A0"/>
                </a:solidFill>
              </a:rPr>
              <a:t>"How many more are needed to make 5 (or 10)?" perhaps using 5- or 10-frame cards. </a:t>
            </a:r>
            <a:endParaRPr lang="en-US" dirty="0" smtClean="0">
              <a:solidFill>
                <a:srgbClr val="7030A0"/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rgbClr val="7030A0"/>
              </a:solidFill>
            </a:endParaRPr>
          </a:p>
          <a:p>
            <a:pPr>
              <a:spcAft>
                <a:spcPts val="600"/>
              </a:spcAft>
            </a:pPr>
            <a:endParaRPr lang="en-US" dirty="0" smtClean="0">
              <a:solidFill>
                <a:srgbClr val="7030A0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006666"/>
                </a:solidFill>
              </a:rPr>
              <a:t>Answer </a:t>
            </a:r>
            <a:r>
              <a:rPr lang="en-US" dirty="0">
                <a:solidFill>
                  <a:srgbClr val="006666"/>
                </a:solidFill>
              </a:rPr>
              <a:t>simple adding or subtracting problems like "Corey has 4 markers. Her sister gives her 3 more markers. Now how many markers does Corey have?" </a:t>
            </a:r>
            <a:r>
              <a:rPr lang="en-US" dirty="0" smtClean="0">
                <a:solidFill>
                  <a:srgbClr val="006666"/>
                </a:solidFill>
              </a:rPr>
              <a:t>What strategies </a:t>
            </a:r>
            <a:r>
              <a:rPr lang="en-US" dirty="0">
                <a:solidFill>
                  <a:srgbClr val="006666"/>
                </a:solidFill>
              </a:rPr>
              <a:t>do they use</a:t>
            </a:r>
            <a:r>
              <a:rPr lang="en-US" dirty="0" smtClean="0">
                <a:solidFill>
                  <a:srgbClr val="006666"/>
                </a:solidFill>
              </a:rPr>
              <a:t>?</a:t>
            </a:r>
            <a:endParaRPr lang="en-US" dirty="0">
              <a:solidFill>
                <a:srgbClr val="00666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1</a:t>
            </a:r>
            <a:r>
              <a:rPr lang="en-US" baseline="30000" dirty="0" smtClean="0"/>
              <a:t>st</a:t>
            </a:r>
            <a:r>
              <a:rPr lang="en-US" dirty="0" smtClean="0"/>
              <a:t> grade class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321" y="3401738"/>
            <a:ext cx="2859942" cy="121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78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Core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Take a few minutes to look over the CCSS for </a:t>
            </a:r>
            <a:r>
              <a:rPr lang="en-US" dirty="0" smtClean="0"/>
              <a:t>K and 1. </a:t>
            </a:r>
            <a:endParaRPr lang="en-US" dirty="0"/>
          </a:p>
          <a:p>
            <a:r>
              <a:rPr lang="en-US" dirty="0" smtClean="0"/>
              <a:t>Put a check next to those </a:t>
            </a:r>
            <a:r>
              <a:rPr lang="en-US" dirty="0"/>
              <a:t>standards that your students learn well.</a:t>
            </a:r>
          </a:p>
          <a:p>
            <a:r>
              <a:rPr lang="en-US" dirty="0" smtClean="0"/>
              <a:t>Put a 0 next to those standards </a:t>
            </a:r>
            <a:r>
              <a:rPr lang="en-US" dirty="0"/>
              <a:t>that are introduced but not always learned to mastery.</a:t>
            </a:r>
          </a:p>
          <a:p>
            <a:r>
              <a:rPr lang="en-US" dirty="0" smtClean="0"/>
              <a:t>Put an X next to those standards </a:t>
            </a:r>
            <a:r>
              <a:rPr lang="en-US" dirty="0"/>
              <a:t>that you currently don’t address in a meaningful way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114300" indent="0">
              <a:buNone/>
            </a:pPr>
            <a:r>
              <a:rPr lang="en-US" dirty="0" smtClean="0"/>
              <a:t>It’s important to know the standards inside-out because they guide your planning and teaching.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72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cap="none" dirty="0" smtClean="0">
                <a:ln>
                  <a:noFill/>
                </a:ln>
              </a:rPr>
              <a:t>K-1 Number Concepts</a:t>
            </a:r>
          </a:p>
        </p:txBody>
      </p:sp>
      <p:sp>
        <p:nvSpPr>
          <p:cNvPr id="4608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More, less, equal</a:t>
            </a:r>
          </a:p>
          <a:p>
            <a:r>
              <a:rPr lang="en-US" sz="2400" dirty="0" smtClean="0"/>
              <a:t>Counting objects, “counting on”</a:t>
            </a:r>
          </a:p>
          <a:p>
            <a:r>
              <a:rPr lang="en-US" sz="2400" dirty="0" smtClean="0"/>
              <a:t>Number relationships</a:t>
            </a:r>
          </a:p>
          <a:p>
            <a:r>
              <a:rPr lang="en-US" sz="2400" dirty="0" smtClean="0"/>
              <a:t>Addition and subtraction problems using strategies based on number relationships</a:t>
            </a:r>
          </a:p>
          <a:p>
            <a:r>
              <a:rPr lang="en-US" sz="2400" dirty="0" smtClean="0"/>
              <a:t>Place value (two digits)</a:t>
            </a:r>
          </a:p>
        </p:txBody>
      </p:sp>
      <p:pic>
        <p:nvPicPr>
          <p:cNvPr id="4" name="Picture 2" descr="C:\Users\tblakesl\AppData\Local\Microsoft\Windows\Temporary Internet Files\Content.IE5\MNCDZAXF\MC90003709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008" y="4584408"/>
            <a:ext cx="2583383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902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/>
          </p:cNvSpPr>
          <p:nvPr>
            <p:ph idx="1"/>
          </p:nvPr>
        </p:nvSpPr>
        <p:spPr>
          <a:xfrm>
            <a:off x="407540" y="940940"/>
            <a:ext cx="7239000" cy="5465763"/>
          </a:xfrm>
        </p:spPr>
        <p:txBody>
          <a:bodyPr/>
          <a:lstStyle/>
          <a:p>
            <a:pPr algn="ctr" eaLnBrk="1" hangingPunct="1">
              <a:spcBef>
                <a:spcPts val="180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r>
              <a:rPr lang="en-US" sz="3600" b="1" dirty="0" smtClean="0">
                <a:solidFill>
                  <a:srgbClr val="006666"/>
                </a:solidFill>
              </a:rPr>
              <a:t>Counting &amp; number relationships</a:t>
            </a:r>
          </a:p>
          <a:p>
            <a:pPr algn="ctr" eaLnBrk="1" hangingPunct="1">
              <a:spcAft>
                <a:spcPts val="1200"/>
              </a:spcAft>
              <a:buFont typeface="Wingdings 2" pitchFamily="18" charset="2"/>
              <a:buNone/>
              <a:defRPr/>
            </a:pPr>
            <a:r>
              <a:rPr lang="en-US" sz="3200" i="1" dirty="0" smtClean="0">
                <a:solidFill>
                  <a:schemeClr val="accent4">
                    <a:lumMod val="75000"/>
                  </a:schemeClr>
                </a:solidFill>
              </a:rPr>
              <a:t>are the basis for</a:t>
            </a:r>
          </a:p>
          <a:p>
            <a:pPr algn="ctr" eaLnBrk="1" hangingPunct="1">
              <a:spcBef>
                <a:spcPts val="180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</a:rPr>
              <a:t>Problem solving </a:t>
            </a:r>
            <a:endParaRPr lang="en-US" sz="4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 eaLnBrk="1" hangingPunct="1">
              <a:spcAft>
                <a:spcPts val="1200"/>
              </a:spcAft>
              <a:buFont typeface="Wingdings 2" pitchFamily="18" charset="2"/>
              <a:buNone/>
              <a:defRPr/>
            </a:pPr>
            <a:r>
              <a:rPr lang="en-US" sz="3200" i="1" dirty="0" smtClean="0">
                <a:solidFill>
                  <a:schemeClr val="accent4">
                    <a:lumMod val="75000"/>
                  </a:schemeClr>
                </a:solidFill>
              </a:rPr>
              <a:t>which leads to </a:t>
            </a:r>
          </a:p>
          <a:p>
            <a:pPr algn="ctr" eaLnBrk="1" hangingPunct="1">
              <a:spcBef>
                <a:spcPts val="180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r>
              <a:rPr lang="en-US" sz="3600" b="1" dirty="0" smtClean="0">
                <a:solidFill>
                  <a:srgbClr val="002060"/>
                </a:solidFill>
              </a:rPr>
              <a:t>Fluency with whole numbers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105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14003</TotalTime>
  <Words>2136</Words>
  <Application>Microsoft Office PowerPoint</Application>
  <PresentationFormat>On-screen Show (4:3)</PresentationFormat>
  <Paragraphs>308</Paragraphs>
  <Slides>44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Adjacency</vt:lpstr>
      <vt:lpstr>Big Ideas about K-1 Math</vt:lpstr>
      <vt:lpstr>Framework</vt:lpstr>
      <vt:lpstr>Classroom Visits</vt:lpstr>
      <vt:lpstr>In a first grade class…</vt:lpstr>
      <vt:lpstr>Your kindergarten class?</vt:lpstr>
      <vt:lpstr>Your 1st grade class</vt:lpstr>
      <vt:lpstr>Common Core Standards</vt:lpstr>
      <vt:lpstr>K-1 Number Concepts</vt:lpstr>
      <vt:lpstr>PowerPoint Presentation</vt:lpstr>
      <vt:lpstr>The End Goal: Strategies</vt:lpstr>
      <vt:lpstr>More, less, and same</vt:lpstr>
      <vt:lpstr>Counting</vt:lpstr>
      <vt:lpstr>Counting on and back</vt:lpstr>
      <vt:lpstr>Counting on and back</vt:lpstr>
      <vt:lpstr>PowerPoint Presentation</vt:lpstr>
      <vt:lpstr>Number relationships</vt:lpstr>
      <vt:lpstr>Simon Says</vt:lpstr>
      <vt:lpstr>Number relationships 1-10</vt:lpstr>
      <vt:lpstr>PowerPoint Presentation</vt:lpstr>
      <vt:lpstr>Number relationships 1-10</vt:lpstr>
      <vt:lpstr>Number relationships 1-10</vt:lpstr>
      <vt:lpstr>Five and ten frame cards</vt:lpstr>
      <vt:lpstr>Number relationships 1-10</vt:lpstr>
      <vt:lpstr>Be Patient!</vt:lpstr>
      <vt:lpstr>Good basis for assessing</vt:lpstr>
      <vt:lpstr>Assessing Math Concepts</vt:lpstr>
      <vt:lpstr>PowerPoint Presentation</vt:lpstr>
      <vt:lpstr>PowerPoint Presentation</vt:lpstr>
      <vt:lpstr>PowerPoint Presentation</vt:lpstr>
      <vt:lpstr>PowerPoint Presentation</vt:lpstr>
      <vt:lpstr>Number Relationships 10-20</vt:lpstr>
      <vt:lpstr>Double and near-doubles</vt:lpstr>
      <vt:lpstr>Numbers to 100: Intro</vt:lpstr>
      <vt:lpstr>Coming to Know Number</vt:lpstr>
      <vt:lpstr>Real world number sense</vt:lpstr>
      <vt:lpstr>Make and Take Break</vt:lpstr>
      <vt:lpstr>Is it reasonable?</vt:lpstr>
      <vt:lpstr>PowerPoint Presentation</vt:lpstr>
      <vt:lpstr>Number Talks</vt:lpstr>
      <vt:lpstr>Benefits</vt:lpstr>
      <vt:lpstr>The teacher’s role</vt:lpstr>
      <vt:lpstr>Procedures and expectations</vt:lpstr>
      <vt:lpstr>Five small steps</vt:lpstr>
      <vt:lpstr>Instructional Resources</vt:lpstr>
    </vt:vector>
  </TitlesOfParts>
  <Company>Ingham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Number Sense  and K-2 problem solving</dc:title>
  <dc:creator>Theron Blakeslee</dc:creator>
  <cp:lastModifiedBy>Blakeslee</cp:lastModifiedBy>
  <cp:revision>561</cp:revision>
  <cp:lastPrinted>2013-02-07T14:28:38Z</cp:lastPrinted>
  <dcterms:created xsi:type="dcterms:W3CDTF">2010-09-27T13:23:02Z</dcterms:created>
  <dcterms:modified xsi:type="dcterms:W3CDTF">2015-02-12T12:36:33Z</dcterms:modified>
</cp:coreProperties>
</file>